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2" r:id="rId3"/>
    <p:sldId id="257" r:id="rId4"/>
    <p:sldId id="271" r:id="rId5"/>
    <p:sldId id="263" r:id="rId6"/>
    <p:sldId id="258" r:id="rId7"/>
    <p:sldId id="265" r:id="rId8"/>
    <p:sldId id="264" r:id="rId9"/>
    <p:sldId id="268" r:id="rId10"/>
    <p:sldId id="274" r:id="rId11"/>
    <p:sldId id="259" r:id="rId12"/>
    <p:sldId id="266" r:id="rId13"/>
    <p:sldId id="267" r:id="rId14"/>
    <p:sldId id="273" r:id="rId15"/>
    <p:sldId id="260" r:id="rId16"/>
    <p:sldId id="275" r:id="rId17"/>
    <p:sldId id="276" r:id="rId18"/>
    <p:sldId id="277" r:id="rId19"/>
    <p:sldId id="270" r:id="rId20"/>
    <p:sldId id="279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15574E6-B8C6-4252-B6EE-F625DA5EFC1D}">
          <p14:sldIdLst>
            <p14:sldId id="256"/>
            <p14:sldId id="262"/>
            <p14:sldId id="257"/>
            <p14:sldId id="271"/>
            <p14:sldId id="263"/>
            <p14:sldId id="258"/>
            <p14:sldId id="265"/>
            <p14:sldId id="264"/>
            <p14:sldId id="268"/>
            <p14:sldId id="274"/>
            <p14:sldId id="259"/>
            <p14:sldId id="266"/>
            <p14:sldId id="267"/>
            <p14:sldId id="273"/>
            <p14:sldId id="260"/>
            <p14:sldId id="275"/>
            <p14:sldId id="276"/>
            <p14:sldId id="277"/>
            <p14:sldId id="270"/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 autoAdjust="0"/>
    <p:restoredTop sz="70776" autoAdjust="0"/>
  </p:normalViewPr>
  <p:slideViewPr>
    <p:cSldViewPr snapToGrid="0">
      <p:cViewPr varScale="1">
        <p:scale>
          <a:sx n="116" d="100"/>
          <a:sy n="116" d="100"/>
        </p:scale>
        <p:origin x="1860" y="6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A93F1A-B87D-4055-B744-33D2873EDF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50AA61-3243-4C55-B81F-96521831F7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9D634-F1A9-477C-BBB2-A7EEE03CE2E1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681D6-3C63-43A0-9FB4-5584ED2ED6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FE2B39-8914-4D8B-BF07-455A503CE4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1C14D-B4FC-4F49-A32A-E3CB73318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600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C0D43-F26A-4A62-AA7F-A5B2983A76FA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4A778-7A36-4859-8E81-8F3D32B7B6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42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2024 </a:t>
            </a:r>
            <a:r>
              <a:rPr lang="ko-KR" altLang="en-US" dirty="0"/>
              <a:t>전기 졸업과제 발표를 맡은</a:t>
            </a:r>
            <a:r>
              <a:rPr lang="en-US" altLang="ko-KR" dirty="0"/>
              <a:t> ‘</a:t>
            </a:r>
            <a:r>
              <a:rPr lang="ko-KR" altLang="en-US" dirty="0" err="1"/>
              <a:t>민트초코펩시</a:t>
            </a:r>
            <a:r>
              <a:rPr lang="en-US" altLang="ko-KR" dirty="0"/>
              <a:t>’</a:t>
            </a:r>
            <a:r>
              <a:rPr lang="ko-KR" altLang="en-US" dirty="0"/>
              <a:t> 팀의 고세화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게임 네트워크 보안 관련으로 주제를 잡았습니다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최근 게임 시장은 굉장히 커지고</a:t>
            </a:r>
            <a:r>
              <a:rPr lang="en-US" altLang="ko-KR" dirty="0"/>
              <a:t>, </a:t>
            </a:r>
            <a:r>
              <a:rPr lang="ko-KR" altLang="en-US" dirty="0"/>
              <a:t>활성화되고 있습니다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그에 따른 보안 기술에 대한 요구 또한</a:t>
            </a:r>
            <a:r>
              <a:rPr lang="en-US" altLang="ko-KR" dirty="0"/>
              <a:t> </a:t>
            </a:r>
            <a:r>
              <a:rPr lang="ko-KR" altLang="en-US" dirty="0"/>
              <a:t>증대되고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이와 관련하여 저희 조는 유니티 멀티플레이어 환경에서의 경량 암호 통신 구현이라는 주제로 졸업과제를 진행하였습니다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74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사진은 멀티플레이어 환경을 보여줍니다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명의 플레이어가 화면에 존재하며</a:t>
            </a:r>
            <a:r>
              <a:rPr lang="en-US" altLang="ko-KR" dirty="0"/>
              <a:t>, </a:t>
            </a:r>
            <a:r>
              <a:rPr lang="ko-KR" altLang="en-US" dirty="0"/>
              <a:t>플레이어는 얼마든지 추가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사진은 실제로 플레이어가 조작하는 화면을 보여줍니다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각각 플레이어가 공격하거나 이동하는 모습입니다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실제 </a:t>
            </a:r>
            <a:r>
              <a:rPr lang="en-US" altLang="ko-KR" dirty="0"/>
              <a:t>MMORPG</a:t>
            </a:r>
            <a:r>
              <a:rPr lang="ko-KR" altLang="en-US" dirty="0"/>
              <a:t>와 같은 환경을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40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암호 알고리즘의 개발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암호 알고리즘은 라이브러리로 구현된 것도 있고</a:t>
            </a:r>
            <a:r>
              <a:rPr lang="en-US" altLang="ko-KR" dirty="0"/>
              <a:t>, </a:t>
            </a:r>
            <a:r>
              <a:rPr lang="ko-KR" altLang="en-US" dirty="0"/>
              <a:t>아닌 것도 있습니다</a:t>
            </a:r>
            <a:r>
              <a:rPr lang="en-US" altLang="ko-KR" dirty="0"/>
              <a:t>. </a:t>
            </a:r>
            <a:r>
              <a:rPr lang="ko-KR" altLang="en-US" dirty="0"/>
              <a:t>이는 성능 비교에 있어 차이가 생길 수 있기에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해시 함수를 제외한 사용된 모든 암호 알고리즘을 표준 및 구현 명세서에 맞게 직접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왼쪽 사진의 과정을 코드로 구현하면 오른쪽 사진과 같아집니다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538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구현이 끝났다면</a:t>
            </a:r>
            <a:r>
              <a:rPr lang="en-US" altLang="ko-KR" dirty="0"/>
              <a:t>, </a:t>
            </a:r>
            <a:r>
              <a:rPr lang="ko-KR" altLang="en-US" dirty="0"/>
              <a:t>테스트 벡터를 통해 구현 상태를 검증합니다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암호 알고리즘에 따라 테스트 방법이 달라집니다</a:t>
            </a:r>
            <a:r>
              <a:rPr lang="en-US" altLang="ko-KR" dirty="0"/>
              <a:t>. </a:t>
            </a:r>
            <a:r>
              <a:rPr lang="ko-KR" altLang="en-US" dirty="0"/>
              <a:t>이 사진은 </a:t>
            </a:r>
            <a:r>
              <a:rPr lang="en-US" altLang="ko-KR" dirty="0"/>
              <a:t>ECDSA</a:t>
            </a:r>
            <a:r>
              <a:rPr lang="ko-KR" altLang="en-US" dirty="0"/>
              <a:t> 서명 생성 테스트의 일부입니다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주어진 메시지</a:t>
            </a:r>
            <a:r>
              <a:rPr lang="en-US" altLang="ko-KR" dirty="0"/>
              <a:t>, </a:t>
            </a:r>
            <a:r>
              <a:rPr lang="ko-KR" altLang="en-US" dirty="0"/>
              <a:t>비밀 키</a:t>
            </a:r>
            <a:r>
              <a:rPr lang="en-US" altLang="ko-KR" dirty="0"/>
              <a:t>, </a:t>
            </a:r>
            <a:r>
              <a:rPr lang="ko-KR" altLang="en-US" dirty="0" err="1"/>
              <a:t>랜덤값</a:t>
            </a:r>
            <a:r>
              <a:rPr lang="ko-KR" altLang="en-US" dirty="0"/>
              <a:t> </a:t>
            </a:r>
            <a:r>
              <a:rPr lang="en-US" altLang="ko-KR" dirty="0"/>
              <a:t>K</a:t>
            </a:r>
            <a:r>
              <a:rPr lang="ko-KR" altLang="en-US" dirty="0"/>
              <a:t>를 통해 생성되는 서명이 테스트 벡터의 </a:t>
            </a:r>
            <a:r>
              <a:rPr lang="en-US" altLang="ko-KR" dirty="0"/>
              <a:t>R, S</a:t>
            </a:r>
            <a:r>
              <a:rPr lang="ko-KR" altLang="en-US" dirty="0"/>
              <a:t>와 </a:t>
            </a:r>
            <a:r>
              <a:rPr lang="ko-KR" altLang="en-US" dirty="0" err="1"/>
              <a:t>같은지</a:t>
            </a:r>
            <a:r>
              <a:rPr lang="ko-KR" altLang="en-US" dirty="0"/>
              <a:t> 비교합니다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위와 같이 암호 알고리즘에 대한 구현 검증 기술이 모두 준비되어 있으며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통해 암호 알고리즘의 구현 상태를 검증합니다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27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서버의 경우</a:t>
            </a:r>
            <a:r>
              <a:rPr lang="en-US" altLang="ko-KR" dirty="0"/>
              <a:t>, MMORPG </a:t>
            </a:r>
            <a:r>
              <a:rPr lang="ko-KR" altLang="en-US" dirty="0"/>
              <a:t>서버이기에 성능이 좋아야 하며</a:t>
            </a:r>
            <a:r>
              <a:rPr lang="en-US" altLang="ko-KR" dirty="0"/>
              <a:t>, </a:t>
            </a:r>
            <a:r>
              <a:rPr lang="ko-KR" altLang="en-US" dirty="0"/>
              <a:t>비동기 통신이 가능해야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일반적인 소켓 서버와 유사하지만</a:t>
            </a:r>
            <a:r>
              <a:rPr lang="en-US" altLang="ko-KR" dirty="0"/>
              <a:t>, </a:t>
            </a:r>
            <a:r>
              <a:rPr lang="ko-KR" altLang="en-US" dirty="0"/>
              <a:t>대부분의 소켓 </a:t>
            </a:r>
            <a:r>
              <a:rPr lang="en-US" altLang="ko-KR" dirty="0"/>
              <a:t>I/O</a:t>
            </a:r>
            <a:r>
              <a:rPr lang="ko-KR" altLang="en-US" dirty="0"/>
              <a:t>가 비동기로 이루어집니다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오른쪽 그림은 비동기 </a:t>
            </a:r>
            <a:r>
              <a:rPr lang="en-US" altLang="ko-KR" dirty="0"/>
              <a:t>I/O </a:t>
            </a:r>
            <a:r>
              <a:rPr lang="ko-KR" altLang="en-US" dirty="0"/>
              <a:t>함수가 처리되는 과정을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간단하게 말해</a:t>
            </a:r>
            <a:r>
              <a:rPr lang="en-US" altLang="ko-KR" dirty="0"/>
              <a:t>, </a:t>
            </a:r>
            <a:r>
              <a:rPr lang="ko-KR" altLang="en-US" dirty="0"/>
              <a:t>직접적인 처리는 운영체제가 대신 해주고</a:t>
            </a:r>
            <a:r>
              <a:rPr lang="en-US" altLang="ko-KR" dirty="0"/>
              <a:t>, </a:t>
            </a:r>
            <a:r>
              <a:rPr lang="ko-KR" altLang="en-US" dirty="0"/>
              <a:t>처리 결과를 받아 쓰게 되는 구조입니다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38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Handshake Protocol</a:t>
            </a:r>
            <a:r>
              <a:rPr lang="ko-KR" altLang="en-US" dirty="0"/>
              <a:t>의 경우</a:t>
            </a:r>
            <a:r>
              <a:rPr lang="en-US" altLang="ko-KR" dirty="0"/>
              <a:t> </a:t>
            </a:r>
            <a:r>
              <a:rPr lang="ko-KR" altLang="en-US" dirty="0"/>
              <a:t>게임 서버와 클라이언트가 </a:t>
            </a:r>
            <a:r>
              <a:rPr lang="en-US" altLang="ko-KR" dirty="0"/>
              <a:t>TCP </a:t>
            </a:r>
            <a:r>
              <a:rPr lang="ko-KR" altLang="en-US" dirty="0"/>
              <a:t>연결되었을 때 수행됩니다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보여드렸던 </a:t>
            </a:r>
            <a:r>
              <a:rPr lang="en-US" altLang="ko-KR" dirty="0"/>
              <a:t>Handshake Protocol </a:t>
            </a:r>
            <a:r>
              <a:rPr lang="ko-KR" altLang="en-US" dirty="0"/>
              <a:t>단계를 그대로 따르며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오른쪽 코드는 서버가 </a:t>
            </a:r>
            <a:r>
              <a:rPr lang="en-US" altLang="ko-KR" dirty="0" err="1"/>
              <a:t>ClientHello</a:t>
            </a:r>
            <a:r>
              <a:rPr lang="ko-KR" altLang="en-US" dirty="0"/>
              <a:t>를 처리하고 </a:t>
            </a:r>
            <a:r>
              <a:rPr lang="en-US" altLang="ko-KR" dirty="0" err="1"/>
              <a:t>ServerHello</a:t>
            </a:r>
            <a:r>
              <a:rPr lang="ko-KR" altLang="en-US" dirty="0"/>
              <a:t>를 보내는 과정을 코드로 옮긴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43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결과 파트입니다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저희 연구의 첫 번째 포인트인 안전한 게임 통신 환경 구현입니다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왼쪽 사진은 서버의 세션 키 유도 과정입니다</a:t>
            </a:r>
            <a:r>
              <a:rPr lang="en-US" altLang="ko-KR" dirty="0"/>
              <a:t>. Derived Session Key</a:t>
            </a:r>
            <a:r>
              <a:rPr lang="ko-KR" altLang="en-US" dirty="0"/>
              <a:t>에 적힌 부분이 클라이언트와 공유하는 대칭 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사진은 클라이언트의 세션 키 유도 과정입니다</a:t>
            </a:r>
            <a:r>
              <a:rPr lang="en-US" altLang="ko-KR" dirty="0"/>
              <a:t>. Derived Session Key</a:t>
            </a:r>
            <a:r>
              <a:rPr lang="ko-KR" altLang="en-US" dirty="0"/>
              <a:t>에 적힌 부분이 서버와 공유하는 대칭 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서버와 클라이언트의 세션 키가 같습니다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블록 암호에 사용할 대칭 키를 얻어내는데 성공하였습니다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01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그림은 서버에서 클라이언트가 보낸 암호화된 패킷을 받고</a:t>
            </a:r>
            <a:r>
              <a:rPr lang="en-US" altLang="ko-KR" dirty="0"/>
              <a:t>, </a:t>
            </a:r>
            <a:r>
              <a:rPr lang="ko-KR" altLang="en-US" dirty="0" err="1"/>
              <a:t>복호화한</a:t>
            </a:r>
            <a:r>
              <a:rPr lang="ko-KR" altLang="en-US" dirty="0"/>
              <a:t> 모습입니다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종합적으로</a:t>
            </a:r>
            <a:r>
              <a:rPr lang="en-US" altLang="ko-KR" dirty="0"/>
              <a:t>, </a:t>
            </a:r>
            <a:r>
              <a:rPr lang="ko-KR" altLang="en-US" dirty="0"/>
              <a:t>서버와 클라이언트는 </a:t>
            </a:r>
            <a:r>
              <a:rPr lang="en-US" altLang="ko-KR" dirty="0"/>
              <a:t>Handshake Protocol</a:t>
            </a:r>
            <a:r>
              <a:rPr lang="ko-KR" altLang="en-US" dirty="0"/>
              <a:t>을 통해 얻어낸 대칭 키로 암호 통신을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안전한 게임 통신 환경을 성공적으로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54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연구의 두 번째 포인트인</a:t>
            </a:r>
            <a:r>
              <a:rPr lang="en-US" altLang="ko-KR" dirty="0"/>
              <a:t>, </a:t>
            </a:r>
            <a:r>
              <a:rPr lang="ko-KR" altLang="en-US" dirty="0"/>
              <a:t>블록 암호 알고리즘과 </a:t>
            </a:r>
            <a:r>
              <a:rPr lang="ko-KR" altLang="en-US" dirty="0" err="1"/>
              <a:t>운영모드별</a:t>
            </a:r>
            <a:r>
              <a:rPr lang="ko-KR" altLang="en-US" dirty="0"/>
              <a:t> 성능 비교입니다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그래프는 블록 암호의 </a:t>
            </a:r>
            <a:r>
              <a:rPr lang="ko-KR" altLang="en-US" dirty="0" err="1"/>
              <a:t>운영모드별</a:t>
            </a:r>
            <a:r>
              <a:rPr lang="ko-KR" altLang="en-US" dirty="0"/>
              <a:t> 암호화 및 복호화에 걸린 시간을 측정한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결론부터 말씀드리자면</a:t>
            </a:r>
            <a:r>
              <a:rPr lang="en-US" altLang="ko-KR" dirty="0"/>
              <a:t>, SPECK-CBC</a:t>
            </a:r>
            <a:r>
              <a:rPr lang="ko-KR" altLang="en-US" dirty="0"/>
              <a:t>가 암호화 및 복호화 모두 가장 좋은 성능을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GCM</a:t>
            </a:r>
            <a:r>
              <a:rPr lang="ko-KR" altLang="en-US" dirty="0"/>
              <a:t>의 경우 인증 및 태그 검증에 필요한 시간이 추가로 걸려</a:t>
            </a:r>
            <a:r>
              <a:rPr lang="en-US" altLang="ko-KR" dirty="0"/>
              <a:t>, </a:t>
            </a:r>
            <a:r>
              <a:rPr lang="ko-KR" altLang="en-US" dirty="0"/>
              <a:t>조금 더 느립니다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핵심은</a:t>
            </a:r>
            <a:r>
              <a:rPr lang="en-US" altLang="ko-KR" dirty="0"/>
              <a:t>, </a:t>
            </a:r>
            <a:r>
              <a:rPr lang="ko-KR" altLang="en-US" dirty="0"/>
              <a:t>어떤 블록 암호 알고리즘에 운영모드를 적용하더라도</a:t>
            </a:r>
            <a:r>
              <a:rPr lang="en-US" altLang="ko-KR" dirty="0"/>
              <a:t>, </a:t>
            </a:r>
            <a:r>
              <a:rPr lang="ko-KR" altLang="en-US" dirty="0"/>
              <a:t>암호화 및 복호화에 걸리는 시간이 </a:t>
            </a:r>
            <a:r>
              <a:rPr lang="en-US" altLang="ko-KR" dirty="0"/>
              <a:t>0.1ms</a:t>
            </a:r>
            <a:r>
              <a:rPr lang="ko-KR" altLang="en-US" dirty="0"/>
              <a:t>가 넘지 않는다는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실제 멀티플레이어 게임에서 패킷을 주고 받는데 걸리는 시간을 생각하면 상당히 미미한 수준입니다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83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결론입니다</a:t>
            </a:r>
            <a:r>
              <a:rPr lang="en-US" altLang="ko-KR" dirty="0"/>
              <a:t>. </a:t>
            </a:r>
            <a:r>
              <a:rPr lang="ko-KR" altLang="en-US" dirty="0"/>
              <a:t>저희 연구는 유니티 멀티플레이어 환경에서 안전한 통신을 위해 실제 게임 환경을 구축하고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다양한 암호 알고리즘을 사용하였으며</a:t>
            </a:r>
            <a:r>
              <a:rPr lang="en-US" altLang="ko-KR" dirty="0"/>
              <a:t>, </a:t>
            </a:r>
            <a:r>
              <a:rPr lang="ko-KR" altLang="en-US" dirty="0"/>
              <a:t>블록 암호 알고리즘과 </a:t>
            </a:r>
            <a:r>
              <a:rPr lang="ko-KR" altLang="en-US" dirty="0" err="1"/>
              <a:t>운영모드별</a:t>
            </a:r>
            <a:r>
              <a:rPr lang="ko-KR" altLang="en-US" dirty="0"/>
              <a:t> 성능을 비교 분석하였습니다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안전한 게임 통신 환경의 경우</a:t>
            </a:r>
            <a:r>
              <a:rPr lang="en-US" altLang="ko-KR" dirty="0"/>
              <a:t>, </a:t>
            </a:r>
            <a:r>
              <a:rPr lang="ko-KR" altLang="en-US" dirty="0"/>
              <a:t>제시한 </a:t>
            </a:r>
            <a:r>
              <a:rPr lang="en-US" altLang="ko-KR" dirty="0"/>
              <a:t>Handshake Protocol</a:t>
            </a:r>
            <a:r>
              <a:rPr lang="ko-KR" altLang="en-US" dirty="0"/>
              <a:t>을 사용하면</a:t>
            </a:r>
            <a:endParaRPr lang="en-US" altLang="ko-KR" dirty="0"/>
          </a:p>
          <a:p>
            <a:r>
              <a:rPr lang="en-US" altLang="ko-KR" dirty="0" err="1"/>
              <a:t>CipherSuite</a:t>
            </a:r>
            <a:r>
              <a:rPr lang="ko-KR" altLang="en-US" dirty="0"/>
              <a:t>의 교환</a:t>
            </a:r>
            <a:r>
              <a:rPr lang="en-US" altLang="ko-KR" dirty="0"/>
              <a:t>, </a:t>
            </a:r>
            <a:r>
              <a:rPr lang="ko-KR" altLang="en-US" dirty="0"/>
              <a:t>서버 인증</a:t>
            </a:r>
            <a:r>
              <a:rPr lang="en-US" altLang="ko-KR" dirty="0"/>
              <a:t>, </a:t>
            </a:r>
            <a:r>
              <a:rPr lang="ko-KR" altLang="en-US" dirty="0"/>
              <a:t>대칭 키 교환 및 유도</a:t>
            </a:r>
            <a:r>
              <a:rPr lang="en-US" altLang="ko-KR" dirty="0"/>
              <a:t>, </a:t>
            </a:r>
            <a:r>
              <a:rPr lang="ko-KR" altLang="en-US" dirty="0"/>
              <a:t>암호 통신까지 성공적으로 적용됨을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7882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연구 결과 블록 암호 알고리즘이 실제 </a:t>
            </a:r>
            <a:r>
              <a:rPr lang="en-US" altLang="ko-KR" dirty="0"/>
              <a:t>MMORPG </a:t>
            </a:r>
            <a:r>
              <a:rPr lang="ko-KR" altLang="en-US" dirty="0"/>
              <a:t>환경의 통신 </a:t>
            </a:r>
            <a:r>
              <a:rPr lang="ko-KR" altLang="en-US" dirty="0" err="1"/>
              <a:t>레이턴시에</a:t>
            </a:r>
            <a:r>
              <a:rPr lang="ko-KR" altLang="en-US" dirty="0"/>
              <a:t> 거의 영향을 미치지 않음을 확인하였으며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이는 어떤 블록 암호를 적용하더라도 유저의 플레이 경험에 부정적인 영향을 주지 않음을 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연구는 게임 개발자와 네트워크 프로토콜 설계자들이 성능과 보안 요구 사항에 맞는 </a:t>
            </a:r>
            <a:endParaRPr lang="en-US" altLang="ko-KR" dirty="0"/>
          </a:p>
          <a:p>
            <a:r>
              <a:rPr lang="ko-KR" altLang="en-US" dirty="0"/>
              <a:t>암호화 방식을 선택하는 데 유용한 참고 자료가 될 것이라 확신합니다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1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시작하기에 앞서</a:t>
            </a:r>
            <a:r>
              <a:rPr lang="en-US" altLang="ko-KR" dirty="0"/>
              <a:t>, </a:t>
            </a:r>
            <a:r>
              <a:rPr lang="ko-KR" altLang="en-US" dirty="0"/>
              <a:t>저희가 연구를 진행하게 된 이유를 먼저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사진은</a:t>
            </a:r>
            <a:r>
              <a:rPr lang="en-US" altLang="ko-KR" dirty="0"/>
              <a:t>, </a:t>
            </a:r>
            <a:r>
              <a:rPr lang="ko-KR" altLang="en-US" dirty="0" err="1"/>
              <a:t>리그오브레전드란</a:t>
            </a:r>
            <a:r>
              <a:rPr lang="ko-KR" altLang="en-US" dirty="0"/>
              <a:t> 게임에 사용하는 불법 프로그램인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헬퍼</a:t>
            </a:r>
            <a:r>
              <a:rPr lang="en-US" altLang="ko-KR" dirty="0"/>
              <a:t>’</a:t>
            </a:r>
            <a:r>
              <a:rPr lang="ko-KR" altLang="en-US" dirty="0"/>
              <a:t>란 것을 팔아 상당한 수준의 금전적인 이득을 취한 사례입니다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사진은 지난 </a:t>
            </a:r>
            <a:r>
              <a:rPr lang="en-US" altLang="ko-KR" dirty="0"/>
              <a:t>2011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넥슨의 대규모 개인정보 유출 사건을 보여줍니다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1300</a:t>
            </a:r>
            <a:r>
              <a:rPr lang="ko-KR" altLang="en-US" dirty="0"/>
              <a:t>만명 정도의 개인 정보가 </a:t>
            </a:r>
            <a:r>
              <a:rPr lang="ko-KR" altLang="en-US" dirty="0" err="1"/>
              <a:t>해킹당했던</a:t>
            </a:r>
            <a:r>
              <a:rPr lang="en-US" altLang="ko-KR" dirty="0"/>
              <a:t>, </a:t>
            </a:r>
            <a:r>
              <a:rPr lang="ko-KR" altLang="en-US" dirty="0"/>
              <a:t>상당히 큰 사건이었습니다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이처럼</a:t>
            </a:r>
            <a:r>
              <a:rPr lang="en-US" altLang="ko-KR" dirty="0"/>
              <a:t>, </a:t>
            </a:r>
            <a:r>
              <a:rPr lang="ko-KR" altLang="en-US" dirty="0"/>
              <a:t>게임 서버와 클라이언트에 대한 보안 공격 사례가 증가했으며</a:t>
            </a:r>
            <a:r>
              <a:rPr lang="en-US" altLang="ko-KR" dirty="0"/>
              <a:t>, </a:t>
            </a:r>
            <a:r>
              <a:rPr lang="ko-KR" altLang="en-US" dirty="0"/>
              <a:t>이에 따른 적용 가능한 보안 기술이 요구됩니다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16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연구는 다음과 같은 한계를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블록 암호의 성능 측정 환경이 한정적입니다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서버의 부하가 많이 걸리는 상황이나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패킷의 길이 등을 고려하여</a:t>
            </a:r>
            <a:r>
              <a:rPr lang="en-US" altLang="ko-KR" dirty="0"/>
              <a:t>, </a:t>
            </a:r>
            <a:r>
              <a:rPr lang="ko-KR" altLang="en-US" dirty="0"/>
              <a:t>좀 더 복잡한 조건을 사용한 추가적인 테스트가 필요해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적용되는 게임 종류가 한정적입니다</a:t>
            </a:r>
            <a:r>
              <a:rPr lang="en-US" altLang="ko-KR" dirty="0"/>
              <a:t>. </a:t>
            </a:r>
            <a:r>
              <a:rPr lang="ko-KR" altLang="en-US" dirty="0"/>
              <a:t>저희 연구는 </a:t>
            </a:r>
            <a:r>
              <a:rPr lang="en-US" altLang="ko-KR" dirty="0"/>
              <a:t>MMORPG </a:t>
            </a:r>
            <a:r>
              <a:rPr lang="ko-KR" altLang="en-US" dirty="0"/>
              <a:t>환경만 고려하였으며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FPS</a:t>
            </a:r>
            <a:r>
              <a:rPr lang="ko-KR" altLang="en-US" dirty="0"/>
              <a:t>나 </a:t>
            </a:r>
            <a:r>
              <a:rPr lang="en-US" altLang="ko-KR" dirty="0"/>
              <a:t>AOS </a:t>
            </a:r>
            <a:r>
              <a:rPr lang="ko-KR" altLang="en-US" dirty="0"/>
              <a:t>장르의 환경 또한 고려할 필요가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15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발표는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3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사례를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 err="1"/>
              <a:t>리그오브레전드</a:t>
            </a:r>
            <a:r>
              <a:rPr lang="en-US" altLang="ko-KR" dirty="0"/>
              <a:t>, </a:t>
            </a:r>
            <a:r>
              <a:rPr lang="ko-KR" altLang="en-US" dirty="0"/>
              <a:t>줄여서 롤의 </a:t>
            </a:r>
            <a:r>
              <a:rPr lang="ko-KR" altLang="en-US" dirty="0" err="1"/>
              <a:t>헬퍼입니다</a:t>
            </a:r>
            <a:r>
              <a:rPr lang="en-US" altLang="ko-KR" dirty="0"/>
              <a:t>. </a:t>
            </a:r>
            <a:r>
              <a:rPr lang="ko-KR" altLang="en-US" dirty="0"/>
              <a:t>롤을 하시는 분들은 아시지만</a:t>
            </a:r>
            <a:r>
              <a:rPr lang="en-US" altLang="ko-KR" dirty="0"/>
              <a:t>, </a:t>
            </a:r>
            <a:r>
              <a:rPr lang="ko-KR" altLang="en-US" dirty="0"/>
              <a:t>해당 화면은 </a:t>
            </a:r>
            <a:r>
              <a:rPr lang="en-US" altLang="ko-KR" dirty="0"/>
              <a:t>‘</a:t>
            </a:r>
            <a:r>
              <a:rPr lang="ko-KR" altLang="en-US" dirty="0" err="1"/>
              <a:t>헬퍼</a:t>
            </a:r>
            <a:r>
              <a:rPr lang="en-US" altLang="ko-KR" dirty="0"/>
              <a:t>‘</a:t>
            </a:r>
            <a:r>
              <a:rPr lang="ko-KR" altLang="en-US" dirty="0"/>
              <a:t>라는 불법 프로그램을 사용하는 모습입니다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헬퍼란</a:t>
            </a:r>
            <a:r>
              <a:rPr lang="en-US" altLang="ko-KR" dirty="0"/>
              <a:t>, </a:t>
            </a:r>
            <a:r>
              <a:rPr lang="ko-KR" altLang="en-US" dirty="0"/>
              <a:t>상대의 스킬을 자동으로 피해주거나</a:t>
            </a:r>
            <a:r>
              <a:rPr lang="en-US" altLang="ko-KR" dirty="0"/>
              <a:t>, </a:t>
            </a:r>
            <a:r>
              <a:rPr lang="ko-KR" altLang="en-US" dirty="0"/>
              <a:t>자신의 스킬을 상대에게 </a:t>
            </a:r>
            <a:r>
              <a:rPr lang="ko-KR" altLang="en-US" dirty="0" err="1"/>
              <a:t>적중시키는데에</a:t>
            </a:r>
            <a:r>
              <a:rPr lang="ko-KR" altLang="en-US" dirty="0"/>
              <a:t> 보조를 해주는 등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인간이 할 수 없는 수준의 보조를 통해 게임 실력을 끌어올립니다</a:t>
            </a:r>
            <a:r>
              <a:rPr lang="en-US" altLang="ko-KR" dirty="0"/>
              <a:t>. </a:t>
            </a:r>
            <a:r>
              <a:rPr lang="ko-KR" altLang="en-US" dirty="0"/>
              <a:t>당해보면 많이 억울한 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53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또 다른 사례인 </a:t>
            </a:r>
            <a:r>
              <a:rPr lang="ko-KR" altLang="en-US" dirty="0" err="1"/>
              <a:t>배틀그라운드입니다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사진은 잘 보시면</a:t>
            </a:r>
            <a:r>
              <a:rPr lang="en-US" altLang="ko-KR" dirty="0"/>
              <a:t>, </a:t>
            </a:r>
            <a:r>
              <a:rPr lang="ko-KR" altLang="en-US" dirty="0"/>
              <a:t>뭔가 날아와 플레이어를 치고 갑니다</a:t>
            </a:r>
            <a:r>
              <a:rPr lang="en-US" altLang="ko-KR" dirty="0"/>
              <a:t>. </a:t>
            </a:r>
            <a:r>
              <a:rPr lang="ko-KR" altLang="en-US" dirty="0"/>
              <a:t>저건</a:t>
            </a:r>
            <a:r>
              <a:rPr lang="en-US" altLang="ko-KR" dirty="0"/>
              <a:t>, </a:t>
            </a:r>
            <a:r>
              <a:rPr lang="ko-KR" altLang="en-US" dirty="0"/>
              <a:t>게임 내 탈것인 배입니다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배가 하늘을 날아다니다 사람을 치고 가는 상황입니다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위와 같은 핵의 문제점은</a:t>
            </a:r>
            <a:r>
              <a:rPr lang="en-US" altLang="ko-KR" dirty="0"/>
              <a:t>, </a:t>
            </a:r>
            <a:r>
              <a:rPr lang="ko-KR" altLang="en-US" dirty="0"/>
              <a:t>게임의 공정성을 저해하고</a:t>
            </a:r>
            <a:r>
              <a:rPr lang="en-US" altLang="ko-KR" dirty="0"/>
              <a:t>, </a:t>
            </a:r>
            <a:r>
              <a:rPr lang="ko-KR" altLang="en-US" dirty="0"/>
              <a:t>다른 유저에게 불쾌한 경험을 안겨준다는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열심히 게임했는데 갑자기 다른 플레이어가 기계의 힘을 빌려 이기고 간다</a:t>
            </a:r>
            <a:r>
              <a:rPr lang="en-US" altLang="ko-KR" dirty="0"/>
              <a:t>? </a:t>
            </a:r>
            <a:r>
              <a:rPr lang="ko-KR" altLang="en-US" dirty="0"/>
              <a:t>상당히 불만이 생기는 상황입니다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7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</a:t>
            </a:r>
            <a:r>
              <a:rPr lang="en-US" altLang="ko-KR" dirty="0"/>
              <a:t> </a:t>
            </a:r>
            <a:r>
              <a:rPr lang="ko-KR" altLang="en-US" dirty="0"/>
              <a:t>게임 보안</a:t>
            </a:r>
            <a:r>
              <a:rPr lang="en-US" altLang="ko-KR" dirty="0"/>
              <a:t>, </a:t>
            </a:r>
            <a:r>
              <a:rPr lang="ko-KR" altLang="en-US" dirty="0"/>
              <a:t>그 중 네트워크 보안에 초점을 두고 연구를 진행하였습니다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실제 멀티플레이어 게임 환경을 구성하고</a:t>
            </a:r>
            <a:r>
              <a:rPr lang="en-US" altLang="ko-KR" dirty="0"/>
              <a:t>, </a:t>
            </a:r>
            <a:r>
              <a:rPr lang="ko-KR" altLang="en-US" dirty="0"/>
              <a:t>다양한 암호 알고리즘을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구현이 제대로 되었는지 검증하는 기술 또한 개발하였습니다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많은 멀티플레이어 게임들이 자체 보안을 적용하지만</a:t>
            </a:r>
            <a:r>
              <a:rPr lang="en-US" altLang="ko-KR" dirty="0"/>
              <a:t>, </a:t>
            </a:r>
            <a:r>
              <a:rPr lang="ko-KR" altLang="en-US" dirty="0"/>
              <a:t>구체적으로 어떤 알고리즘이 어떻게 적용되었는지는 크게 알려진 바가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저희는</a:t>
            </a:r>
            <a:r>
              <a:rPr lang="en-US" altLang="ko-KR" dirty="0"/>
              <a:t>, </a:t>
            </a:r>
            <a:r>
              <a:rPr lang="ko-KR" altLang="en-US" dirty="0"/>
              <a:t>유니티를 기반으로 개발된 </a:t>
            </a:r>
            <a:r>
              <a:rPr lang="en-US" altLang="ko-KR" dirty="0"/>
              <a:t>MMORPG </a:t>
            </a:r>
            <a:r>
              <a:rPr lang="ko-KR" altLang="en-US" dirty="0"/>
              <a:t>게임에서 안전한 게임 통신 환경을 구축하고</a:t>
            </a:r>
            <a:r>
              <a:rPr lang="en-US" altLang="ko-KR" dirty="0"/>
              <a:t>, </a:t>
            </a:r>
            <a:r>
              <a:rPr lang="ko-KR" altLang="en-US" dirty="0"/>
              <a:t>각 블록 암호 알고리즘별 성능을 비교해볼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종합적으로</a:t>
            </a:r>
            <a:r>
              <a:rPr lang="en-US" altLang="ko-KR" dirty="0"/>
              <a:t>, </a:t>
            </a:r>
            <a:r>
              <a:rPr lang="ko-KR" altLang="en-US" dirty="0"/>
              <a:t>유니티를 활용한 멀티플레이어 게임 개발 시 적용할 수 있는 최적의 보안 솔루션을 제시하고자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03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파트에선 저희가 정확히 무엇을 구현했는지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다양한 암호 알고리즘을 표준 및 구현 명세서에 맞게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ECDSA</a:t>
            </a:r>
            <a:r>
              <a:rPr lang="ko-KR" altLang="en-US" dirty="0"/>
              <a:t>는 클라이언트가 서버를 인증할 때 사용하며</a:t>
            </a:r>
            <a:r>
              <a:rPr lang="en-US" altLang="ko-KR" dirty="0"/>
              <a:t>, ECDH</a:t>
            </a:r>
            <a:r>
              <a:rPr lang="ko-KR" altLang="en-US" dirty="0"/>
              <a:t>와 </a:t>
            </a:r>
            <a:r>
              <a:rPr lang="en-US" altLang="ko-KR" dirty="0"/>
              <a:t>HKDF</a:t>
            </a:r>
            <a:r>
              <a:rPr lang="ko-KR" altLang="en-US" dirty="0"/>
              <a:t>는 세션 키를 유도할 때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블록 암호 알고리즘과 운영모드는 이후 암호 통신을 할 때 사용됩니다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82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멀티플레이어 게임 환경을 만들기 위해</a:t>
            </a:r>
            <a:r>
              <a:rPr lang="en-US" altLang="ko-KR" dirty="0"/>
              <a:t>, MMORPG </a:t>
            </a:r>
            <a:r>
              <a:rPr lang="ko-KR" altLang="en-US" dirty="0"/>
              <a:t>게임을 </a:t>
            </a:r>
            <a:r>
              <a:rPr lang="en-US" altLang="ko-KR" dirty="0"/>
              <a:t>C#</a:t>
            </a:r>
            <a:r>
              <a:rPr lang="ko-KR" altLang="en-US" dirty="0"/>
              <a:t>으로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/>
              <a:t>MMORPG </a:t>
            </a:r>
            <a:r>
              <a:rPr lang="ko-KR" altLang="en-US" dirty="0"/>
              <a:t>게임 서버의 경우 비동기 통신이 기본적이며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높은 처리율을 보여주어야 합니다</a:t>
            </a:r>
            <a:r>
              <a:rPr lang="en-US" altLang="ko-KR" dirty="0"/>
              <a:t>. </a:t>
            </a:r>
            <a:r>
              <a:rPr lang="ko-KR" altLang="en-US" dirty="0"/>
              <a:t>따라서 서버는 </a:t>
            </a:r>
            <a:r>
              <a:rPr lang="en-US" altLang="ko-KR" dirty="0"/>
              <a:t>IOCP </a:t>
            </a:r>
            <a:r>
              <a:rPr lang="ko-KR" altLang="en-US" dirty="0"/>
              <a:t>모델을 채택하였습니다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클라이언트는 대중적인 게임 엔진인 유니티를 사용하였습니다</a:t>
            </a:r>
            <a:r>
              <a:rPr lang="en-US" altLang="ko-KR" dirty="0"/>
              <a:t>. </a:t>
            </a:r>
            <a:r>
              <a:rPr lang="ko-KR" altLang="en-US" dirty="0"/>
              <a:t>개발이 비교적 편리하다는 장점이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638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Handshake Protocol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안전한 통신 환경을 위해 클라이언트와 서버가 준비를 하는 일련의 과정입니다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그림에는 </a:t>
            </a:r>
            <a:r>
              <a:rPr lang="en-US" altLang="ko-KR" dirty="0"/>
              <a:t>Handshake Protocol</a:t>
            </a:r>
            <a:r>
              <a:rPr lang="ko-KR" altLang="en-US" dirty="0"/>
              <a:t>의 순서와</a:t>
            </a:r>
            <a:r>
              <a:rPr lang="en-US" altLang="ko-KR" dirty="0"/>
              <a:t>, </a:t>
            </a:r>
            <a:r>
              <a:rPr lang="ko-KR" altLang="en-US" dirty="0"/>
              <a:t>단계별 동작이 적혀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 그림은 클라이언트가 서버를 인증하는 과정이며</a:t>
            </a:r>
            <a:r>
              <a:rPr lang="en-US" altLang="ko-KR" dirty="0"/>
              <a:t>, CA </a:t>
            </a:r>
            <a:r>
              <a:rPr lang="ko-KR" altLang="en-US" dirty="0"/>
              <a:t>구조를 참고하였습니다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암호 통신에서 사용할 블록 암호 및 운영모드를 명시하고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클라이언트가 서버를 인증한 뒤</a:t>
            </a:r>
            <a:r>
              <a:rPr lang="en-US" altLang="ko-KR" dirty="0"/>
              <a:t>, </a:t>
            </a:r>
            <a:r>
              <a:rPr lang="ko-KR" altLang="en-US" dirty="0"/>
              <a:t>공유 비밀을 생성하며</a:t>
            </a:r>
            <a:r>
              <a:rPr lang="en-US" altLang="ko-KR" dirty="0"/>
              <a:t>, </a:t>
            </a:r>
            <a:r>
              <a:rPr lang="ko-KR" altLang="en-US" dirty="0"/>
              <a:t>세션 키를 유도합니다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안전한 통신 환경이 구현됩니다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과정 파트는</a:t>
            </a:r>
            <a:r>
              <a:rPr lang="en-US" altLang="ko-KR" dirty="0"/>
              <a:t> </a:t>
            </a:r>
            <a:r>
              <a:rPr lang="ko-KR" altLang="en-US" dirty="0"/>
              <a:t>하나씩 설명하기엔 너무 많아서 핵심만 요약하겠습니다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 클라이언트는 유니티를 기반으로 구현하였으며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기능으로는 회원가입과 로그인</a:t>
            </a:r>
            <a:r>
              <a:rPr lang="en-US" altLang="ko-KR" dirty="0"/>
              <a:t>, </a:t>
            </a:r>
            <a:r>
              <a:rPr lang="ko-KR" altLang="en-US" dirty="0"/>
              <a:t>방과 맵 입장</a:t>
            </a:r>
            <a:r>
              <a:rPr lang="en-US" altLang="ko-KR" dirty="0"/>
              <a:t>, </a:t>
            </a:r>
            <a:r>
              <a:rPr lang="ko-KR" altLang="en-US" dirty="0"/>
              <a:t>캐릭터 이동 및 공격을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보시는 사진은 로그인과 방 입장 화면을 각각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8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D58-E1DE-4EC4-B265-55097CA1BC4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45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215AE-BB5C-4185-ADB6-2278A67DD61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3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6CB9-B762-4BC6-8EB9-1EF79CCC3502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618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22E0-D238-494D-8262-752F43AD0B5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96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1D96-6402-46EE-B99F-4B2683BEF70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113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C208-DE5C-46E1-92D5-23428EDEEDD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96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22C2-E412-4AAF-944B-BD621866438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25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3194-21A0-405C-96E2-592B79E502F6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03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BD9E-7A99-49B1-BD87-286350845C4A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3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EB08-2D5D-4076-90B5-9D7FAA44A9B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0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4D3-87AC-4D43-82DB-4864EF888458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5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FFC1-03AC-4AB6-A014-A7572C1F62F6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19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BB16-A289-41A4-BE9C-7B22CE09F739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4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BCDB-4FE5-4F8E-B92C-165854BDEE79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2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EECA-D7A2-4B27-AD20-18000F363DC1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9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BA87-05E0-453C-8722-26A90C0A5863}" type="datetime1">
              <a:rPr lang="ko-KR" altLang="en-US" smtClean="0"/>
              <a:t>2024-10-25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3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1F916-88A8-4716-835D-13621606256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.mp3"/><Relationship Id="rId7" Type="http://schemas.openxmlformats.org/officeDocument/2006/relationships/image" Target="../media/image3.png"/><Relationship Id="rId2" Type="http://schemas.microsoft.com/office/2007/relationships/media" Target="../media/media2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image" Target="../media/image4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5.gif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26505-20D2-4CE5-9FDD-2944967C8B21}"/>
              </a:ext>
            </a:extLst>
          </p:cNvPr>
          <p:cNvSpPr txBox="1"/>
          <p:nvPr/>
        </p:nvSpPr>
        <p:spPr>
          <a:xfrm>
            <a:off x="1463335" y="2817487"/>
            <a:ext cx="5599994" cy="1223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유니티 멀티플레이어 환경에서의 경량 암호 통신 구현</a:t>
            </a:r>
            <a:endParaRPr lang="en-US" altLang="ko-KR" sz="3200" dirty="0">
              <a:solidFill>
                <a:schemeClr val="accent2">
                  <a:lumMod val="7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altLang="ko-KR" sz="3200" dirty="0">
              <a:solidFill>
                <a:schemeClr val="accent2">
                  <a:lumMod val="7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DFA0D-9704-4900-BBF2-22FB93DDA901}"/>
              </a:ext>
            </a:extLst>
          </p:cNvPr>
          <p:cNvSpPr txBox="1"/>
          <p:nvPr/>
        </p:nvSpPr>
        <p:spPr>
          <a:xfrm>
            <a:off x="6717251" y="4849913"/>
            <a:ext cx="31111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 47 [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민트초코펩시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지도교수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	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손준영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 		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고세화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2 		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김재민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3		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이강인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81C3A-D9FC-4262-AE58-50CD87A0E472}"/>
              </a:ext>
            </a:extLst>
          </p:cNvPr>
          <p:cNvSpPr txBox="1"/>
          <p:nvPr/>
        </p:nvSpPr>
        <p:spPr>
          <a:xfrm>
            <a:off x="1463335" y="2351386"/>
            <a:ext cx="442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부산대학교 정보컴퓨터공학부 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2024 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전기 졸업과제</a:t>
            </a:r>
            <a:endParaRPr lang="en-US" altLang="ko-KR" sz="1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BB62176F-3A4B-49E3-8E45-409286831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76111" y="585798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4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339E-593A-40D5-BF52-76CD39B1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멀티플레이어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환경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326199-4B6D-41DE-9DE4-26FB61A8178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BF055D-0655-48DA-A02B-2A25E818BAF4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144E2D9-D09C-4952-AF8A-78C829E3712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6F402B-7F61-4FD0-8414-7DC1FC9F7A26}"/>
                </a:ext>
              </a:extLst>
            </p:cNvPr>
            <p:cNvSpPr txBox="1"/>
            <p:nvPr/>
          </p:nvSpPr>
          <p:spPr>
            <a:xfrm>
              <a:off x="3455579" y="5812998"/>
              <a:ext cx="36744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실제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MMORPG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와 같은 환경 구현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51A6BD6-2A84-44F5-BA19-F5373899C579}"/>
              </a:ext>
            </a:extLst>
          </p:cNvPr>
          <p:cNvGrpSpPr/>
          <p:nvPr/>
        </p:nvGrpSpPr>
        <p:grpSpPr>
          <a:xfrm>
            <a:off x="1136078" y="1505374"/>
            <a:ext cx="9919843" cy="4091804"/>
            <a:chOff x="1075474" y="1544848"/>
            <a:chExt cx="9919843" cy="4091804"/>
          </a:xfrm>
        </p:grpSpPr>
        <p:pic>
          <p:nvPicPr>
            <p:cNvPr id="6" name="그림 5" descr="스크린샷, 텍스트, 그래픽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858D4BDC-294B-4BCD-AB47-38A9714F0A0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5210" y="3413573"/>
              <a:ext cx="2880000" cy="18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887A8B-C416-4F95-B7E1-97C3913153E5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5210" y="1544848"/>
              <a:ext cx="2880000" cy="18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8AED06-BBC5-488D-A505-C16FE6E76D82}"/>
                </a:ext>
              </a:extLst>
            </p:cNvPr>
            <p:cNvSpPr txBox="1"/>
            <p:nvPr/>
          </p:nvSpPr>
          <p:spPr>
            <a:xfrm>
              <a:off x="1364559" y="5261287"/>
              <a:ext cx="5122132" cy="37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멀티플레이어 구현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(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원하는 만큼 플레이어 추가 가능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)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0A4265-FD40-4D14-8757-35B72D2ED101}"/>
                </a:ext>
              </a:extLst>
            </p:cNvPr>
            <p:cNvSpPr txBox="1"/>
            <p:nvPr/>
          </p:nvSpPr>
          <p:spPr>
            <a:xfrm>
              <a:off x="7635102" y="5267320"/>
              <a:ext cx="3360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실제 동작 화면 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(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동기화 되어 있음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)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EB4B998-E666-2207-B1BD-B087D39DE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5474" y="1596713"/>
              <a:ext cx="6028891" cy="3664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AF08A5-2144-1072-0D9C-027D88BB82AB}"/>
                </a:ext>
              </a:extLst>
            </p:cNvPr>
            <p:cNvSpPr txBox="1"/>
            <p:nvPr/>
          </p:nvSpPr>
          <p:spPr>
            <a:xfrm>
              <a:off x="7289606" y="4127398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이동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0735EA8-71FA-C894-79C9-2DD3265D3B88}"/>
                </a:ext>
              </a:extLst>
            </p:cNvPr>
            <p:cNvSpPr txBox="1"/>
            <p:nvPr/>
          </p:nvSpPr>
          <p:spPr>
            <a:xfrm>
              <a:off x="7289607" y="2261952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공격</a:t>
              </a:r>
              <a:endPara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765FC0F4-9CB8-4DD9-858E-41E949E893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3625" y="59007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4A609-3D15-4C81-86D3-11333101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암호 알고리즘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52CFE-EEE8-4F29-AA94-170B2583E3E1}"/>
              </a:ext>
            </a:extLst>
          </p:cNvPr>
          <p:cNvGrpSpPr/>
          <p:nvPr/>
        </p:nvGrpSpPr>
        <p:grpSpPr>
          <a:xfrm>
            <a:off x="2211970" y="1897437"/>
            <a:ext cx="7768060" cy="3063125"/>
            <a:chOff x="2201156" y="1930400"/>
            <a:chExt cx="7768060" cy="3063125"/>
          </a:xfrm>
        </p:grpSpPr>
        <p:pic>
          <p:nvPicPr>
            <p:cNvPr id="4" name="그림 3" descr="텍스트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3883A932-1DF4-4285-833C-3A373081F77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201156" y="1930400"/>
              <a:ext cx="3228975" cy="30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2332E3-C1AA-4DF5-A179-693E12F3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2290" y="1933525"/>
              <a:ext cx="3796926" cy="30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879BA3-A36D-4F7F-B297-B919CCE818D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EC94D0-D5BD-4F92-BD36-52A9632C34A1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4E2360A-5670-49D3-BCA8-E68231DE6476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8AFE3C-4EB9-4B51-9EDE-24BC07220AB9}"/>
                </a:ext>
              </a:extLst>
            </p:cNvPr>
            <p:cNvSpPr txBox="1"/>
            <p:nvPr/>
          </p:nvSpPr>
          <p:spPr>
            <a:xfrm>
              <a:off x="3817042" y="5812998"/>
              <a:ext cx="2951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암호 알고리즘은 직접 구현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BE204E-F5D9-4737-8B1C-137489B4EF3D}"/>
              </a:ext>
            </a:extLst>
          </p:cNvPr>
          <p:cNvSpPr txBox="1"/>
          <p:nvPr/>
        </p:nvSpPr>
        <p:spPr>
          <a:xfrm>
            <a:off x="2708203" y="503567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SPECK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암호화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그림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CA9AD-5C4E-4358-A0DC-7E9591E66F68}"/>
              </a:ext>
            </a:extLst>
          </p:cNvPr>
          <p:cNvSpPr txBox="1"/>
          <p:nvPr/>
        </p:nvSpPr>
        <p:spPr>
          <a:xfrm>
            <a:off x="6963312" y="503567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SPECK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암호화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코드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4E3047BB-79CB-4D5E-A5EB-ED0EF4329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17288" y="59785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33088-85E0-4938-B70D-B7DE62BA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검증 기술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7C63B8-6CF0-4831-8949-90AB3444E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2174950"/>
            <a:ext cx="6081873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C4F3BA-2070-4330-B912-B77B07464260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F7969C-3A3D-4AE1-B849-4A02CE2CB497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93129FB-6711-4884-8F8B-E940181E0248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04544A-843B-45F1-9F4C-AD44BADCBCF6}"/>
                </a:ext>
              </a:extLst>
            </p:cNvPr>
            <p:cNvSpPr txBox="1"/>
            <p:nvPr/>
          </p:nvSpPr>
          <p:spPr>
            <a:xfrm>
              <a:off x="1548805" y="5812998"/>
              <a:ext cx="74879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구현한 암호 알고리즘은 테스트 벡터를 통해 검증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(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표준 테스트 벡터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)</a:t>
              </a:r>
              <a:endPara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A2C73BB-71FA-45D0-BE6D-BB6963BCB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817" y="1747485"/>
            <a:ext cx="3340541" cy="32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5C7F-E235-4D8F-AF63-8AFD3DB047FB}"/>
              </a:ext>
            </a:extLst>
          </p:cNvPr>
          <p:cNvSpPr txBox="1"/>
          <p:nvPr/>
        </p:nvSpPr>
        <p:spPr>
          <a:xfrm>
            <a:off x="2668944" y="4814872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ECDSA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테스트 벡터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508C8-392A-44CA-A005-74A007E0D71B}"/>
              </a:ext>
            </a:extLst>
          </p:cNvPr>
          <p:cNvSpPr txBox="1"/>
          <p:nvPr/>
        </p:nvSpPr>
        <p:spPr>
          <a:xfrm>
            <a:off x="7671741" y="5059576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ECDSA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테스트 코드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B50C875A-F6EE-4B79-8329-6F592D2FEF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3625" y="58578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4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AE307-E6B8-4931-A397-7C5BDFF3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 서버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FA5497-3ABE-4814-A94E-78F44CBEB47C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40B263-7870-434F-89E3-058C722E539A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8152775-69CB-406E-9E9A-5ECEB058E2C5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F23383-857A-47E0-BF48-A0F8D945686B}"/>
                </a:ext>
              </a:extLst>
            </p:cNvPr>
            <p:cNvSpPr txBox="1"/>
            <p:nvPr/>
          </p:nvSpPr>
          <p:spPr>
            <a:xfrm>
              <a:off x="5200407" y="581299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4667B70-F1BA-4484-BBE0-70A9DCBDDF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30" y="1728518"/>
            <a:ext cx="2973022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A18E2-0C63-4ED0-96E7-A98E32F3A675}"/>
              </a:ext>
            </a:extLst>
          </p:cNvPr>
          <p:cNvSpPr txBox="1"/>
          <p:nvPr/>
        </p:nvSpPr>
        <p:spPr>
          <a:xfrm>
            <a:off x="2633172" y="5059576"/>
            <a:ext cx="156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TCP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연결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3C0A8-D9C7-425B-BE4C-763421336D9E}"/>
              </a:ext>
            </a:extLst>
          </p:cNvPr>
          <p:cNvSpPr txBox="1"/>
          <p:nvPr/>
        </p:nvSpPr>
        <p:spPr>
          <a:xfrm>
            <a:off x="6777970" y="4750565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비동기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I/O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 과정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5009E8-7E3D-4336-9F39-B0F1D6E9B5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92" y="2467536"/>
            <a:ext cx="4779308" cy="21418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029F20-AD01-46C8-BF60-09017DF11E17}"/>
              </a:ext>
            </a:extLst>
          </p:cNvPr>
          <p:cNvSpPr txBox="1"/>
          <p:nvPr/>
        </p:nvSpPr>
        <p:spPr>
          <a:xfrm>
            <a:off x="4287661" y="5855574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IOCP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 채택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비동기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I/O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</a:t>
            </a:r>
          </a:p>
        </p:txBody>
      </p:sp>
      <p:pic>
        <p:nvPicPr>
          <p:cNvPr id="3" name="13">
            <a:hlinkClick r:id="" action="ppaction://media"/>
            <a:extLst>
              <a:ext uri="{FF2B5EF4-FFF2-40B4-BE49-F238E27FC236}">
                <a16:creationId xmlns:a16="http://schemas.microsoft.com/office/drawing/2014/main" id="{7A285982-D4EF-43FF-8374-74B3669AB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98213" y="58086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17A72-3E44-411C-895A-9D277CA3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Handshake Protocol</a:t>
            </a: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EF6B04-BCE8-46A2-96A4-7193B8F5EBC7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5F7E17D-A10D-4A24-8C75-F93D1B96E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83" y="2746775"/>
            <a:ext cx="4248368" cy="1790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3A48773-161D-4B56-84EA-C495EC0E1037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39EB987-9A70-463E-A296-FC8D3FE706DF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98A978-45B7-488C-B1A6-82CFB93851B1}"/>
                </a:ext>
              </a:extLst>
            </p:cNvPr>
            <p:cNvSpPr txBox="1"/>
            <p:nvPr/>
          </p:nvSpPr>
          <p:spPr>
            <a:xfrm>
              <a:off x="2760464" y="5812998"/>
              <a:ext cx="50646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Handshake Protocol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설계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단계별 작업 구현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D47100C-43FF-49BE-9315-8D25F6CAB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49710"/>
            <a:ext cx="4109859" cy="32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AADC23-DF4E-4850-8A97-12C171DE0FAA}"/>
              </a:ext>
            </a:extLst>
          </p:cNvPr>
          <p:cNvSpPr txBox="1"/>
          <p:nvPr/>
        </p:nvSpPr>
        <p:spPr>
          <a:xfrm>
            <a:off x="2428713" y="467040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ClientHello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8087E-D9FB-4C4B-ABD6-553B5B9EB67B}"/>
              </a:ext>
            </a:extLst>
          </p:cNvPr>
          <p:cNvSpPr txBox="1"/>
          <p:nvPr/>
        </p:nvSpPr>
        <p:spPr>
          <a:xfrm>
            <a:off x="6982980" y="5116389"/>
            <a:ext cx="233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ClientHello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 코드</a:t>
            </a:r>
          </a:p>
        </p:txBody>
      </p:sp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D71125A3-60E5-40BC-BE48-EC11A0D9C8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10938" y="59515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5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59467-38A4-4542-B836-510628A5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안전한 게임 통신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65298-1BCF-4A88-9192-DC2E94CEB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58" y="2112515"/>
            <a:ext cx="5219930" cy="2790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38A9A1-0808-4A56-9DA0-CCEC800FF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012" y="2610113"/>
            <a:ext cx="5219930" cy="1795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F88452-31B1-460D-87E9-D2AE14AE0296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6A616E-1414-4E0C-8241-56FDA77125E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E8AE206-2D02-4BE9-AB33-FF6960B30B7E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E3CA7-2C42-480B-A1C7-6BB203DA437C}"/>
                </a:ext>
              </a:extLst>
            </p:cNvPr>
            <p:cNvSpPr txBox="1"/>
            <p:nvPr/>
          </p:nvSpPr>
          <p:spPr>
            <a:xfrm>
              <a:off x="2173197" y="5812998"/>
              <a:ext cx="6239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서버와 클라이언트의 세션 키가 같음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Wingdings" panose="05000000000000000000" pitchFamily="2" charset="2"/>
                </a:rPr>
                <a:t>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Wingdings" panose="05000000000000000000" pitchFamily="2" charset="2"/>
                </a:rPr>
                <a:t>대칭 키 유도 성공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Wingdings" panose="05000000000000000000" pitchFamily="2" charset="2"/>
                </a:rPr>
                <a:t>!</a:t>
              </a:r>
              <a:endPara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877350-6648-4F1F-8308-B37FCA1B4FC9}"/>
              </a:ext>
            </a:extLst>
          </p:cNvPr>
          <p:cNvSpPr txBox="1"/>
          <p:nvPr/>
        </p:nvSpPr>
        <p:spPr>
          <a:xfrm>
            <a:off x="2002556" y="505482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서버의 세션 키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대칭 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09CB0-DDDE-4142-9066-5FE6F21EF80C}"/>
              </a:ext>
            </a:extLst>
          </p:cNvPr>
          <p:cNvSpPr txBox="1"/>
          <p:nvPr/>
        </p:nvSpPr>
        <p:spPr>
          <a:xfrm>
            <a:off x="7228724" y="4533768"/>
            <a:ext cx="309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클라이언트의 세션 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대칭 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15">
            <a:hlinkClick r:id="" action="ppaction://media"/>
            <a:extLst>
              <a:ext uri="{FF2B5EF4-FFF2-40B4-BE49-F238E27FC236}">
                <a16:creationId xmlns:a16="http://schemas.microsoft.com/office/drawing/2014/main" id="{B7F92DBD-B052-494E-9B0A-8F82D8542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4738" y="59563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2FA12-97D2-41BD-A955-1610CA4D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안전한 게임 통신 환경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768A73-B596-4A52-96C6-67C84700CA3E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52451D7-2075-4382-9EE7-EC8EB6B4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383" y="1853198"/>
            <a:ext cx="5895234" cy="315160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FC9025B-8CBE-44D5-A94B-82DA00486C61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F2540E-5CDD-4CD4-BF76-D59757990619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147797-FE05-4BBB-9335-5BCBAF4FEDE4}"/>
                </a:ext>
              </a:extLst>
            </p:cNvPr>
            <p:cNvSpPr txBox="1"/>
            <p:nvPr/>
          </p:nvSpPr>
          <p:spPr>
            <a:xfrm>
              <a:off x="2512223" y="5812998"/>
              <a:ext cx="5561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세션 키를 통한 패킷 복호화가 성공적으로 이루어짐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F9BA6D-6AC2-4B34-A74E-86ECF6241168}"/>
              </a:ext>
            </a:extLst>
          </p:cNvPr>
          <p:cNvSpPr txBox="1"/>
          <p:nvPr/>
        </p:nvSpPr>
        <p:spPr>
          <a:xfrm>
            <a:off x="5105990" y="5111301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서버의 패킷 복호화</a:t>
            </a:r>
          </a:p>
        </p:txBody>
      </p:sp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79FB1419-A8C5-4951-8AF8-56A9FA7E5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41075" y="59404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14E75-AE97-4EB1-BADD-671317B53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869263" cy="132080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블록 암호가 적용된 운영모드별 성능 비교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5841A9-510C-404E-9977-B47D8D3B3DC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4D86E4-2FF6-42AE-86D4-CEA6F83BC06B}"/>
              </a:ext>
            </a:extLst>
          </p:cNvPr>
          <p:cNvGrpSpPr/>
          <p:nvPr/>
        </p:nvGrpSpPr>
        <p:grpSpPr>
          <a:xfrm>
            <a:off x="567740" y="5130997"/>
            <a:ext cx="10995955" cy="1525546"/>
            <a:chOff x="832593" y="5188147"/>
            <a:chExt cx="10995955" cy="152554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E24FC8E-522A-4310-B68F-0D3E3DC33B3F}"/>
                </a:ext>
              </a:extLst>
            </p:cNvPr>
            <p:cNvGrpSpPr/>
            <p:nvPr/>
          </p:nvGrpSpPr>
          <p:grpSpPr>
            <a:xfrm>
              <a:off x="3866070" y="5568749"/>
              <a:ext cx="7962478" cy="764342"/>
              <a:chOff x="1311524" y="5630882"/>
              <a:chExt cx="7962478" cy="764342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43ECD887-5E28-4641-8F0E-D34BCC6E9AAB}"/>
                  </a:ext>
                </a:extLst>
              </p:cNvPr>
              <p:cNvSpPr/>
              <p:nvPr/>
            </p:nvSpPr>
            <p:spPr>
              <a:xfrm>
                <a:off x="1311524" y="5630882"/>
                <a:ext cx="7962478" cy="764342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0E749C-623B-490D-BED9-788AC1EC20E9}"/>
                  </a:ext>
                </a:extLst>
              </p:cNvPr>
              <p:cNvSpPr txBox="1"/>
              <p:nvPr/>
            </p:nvSpPr>
            <p:spPr>
              <a:xfrm>
                <a:off x="1901450" y="5667601"/>
                <a:ext cx="678262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성능 비교 결과 플레이에 영향을 주지 않도록 개발함</a:t>
                </a:r>
                <a:r>
                  <a:rPr lang="en-US" altLang="ko-KR" sz="2000" dirty="0">
                    <a:solidFill>
                      <a:schemeClr val="accent2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.</a:t>
                </a:r>
              </a:p>
              <a:p>
                <a:pPr algn="ctr"/>
                <a:r>
                  <a:rPr lang="ko-KR" altLang="en-US" sz="2000" dirty="0">
                    <a:solidFill>
                      <a:schemeClr val="accent2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구현한 모든 알고리즘을 게임 제조사가 선택하여 적용할 수 있음</a:t>
                </a:r>
              </a:p>
            </p:txBody>
          </p:sp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D574646-DC37-E86B-EE14-AA1C2813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593" y="5188147"/>
              <a:ext cx="2780397" cy="1525546"/>
            </a:xfrm>
            <a:prstGeom prst="rect">
              <a:avLst/>
            </a:prstGeom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51A24D3-318F-ADE1-E591-0257148A0FE4}"/>
              </a:ext>
            </a:extLst>
          </p:cNvPr>
          <p:cNvSpPr/>
          <p:nvPr/>
        </p:nvSpPr>
        <p:spPr>
          <a:xfrm>
            <a:off x="9970015" y="609600"/>
            <a:ext cx="1714159" cy="9701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일반적인 </a:t>
            </a:r>
            <a:r>
              <a:rPr lang="ko-KR" altLang="en-US" sz="1400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레이턴시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 algn="ctr"/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</a:p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10</a:t>
            </a:r>
            <a:r>
              <a:rPr lang="en-US" altLang="ko-KR" sz="16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ms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D776F2-AFB6-4F34-8259-E13A44E02B30}"/>
              </a:ext>
            </a:extLst>
          </p:cNvPr>
          <p:cNvGrpSpPr/>
          <p:nvPr/>
        </p:nvGrpSpPr>
        <p:grpSpPr>
          <a:xfrm>
            <a:off x="991417" y="1727675"/>
            <a:ext cx="10209166" cy="3286836"/>
            <a:chOff x="1062429" y="1780606"/>
            <a:chExt cx="10209166" cy="32868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B8E7E0-F422-4BEB-8A02-FFDB147D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6547" y="1780606"/>
              <a:ext cx="3295048" cy="288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3B36A7-8389-498F-8C1B-B4F5ABECE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8851" y="1780606"/>
              <a:ext cx="3295048" cy="28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9AF2B3-B985-4324-A0E8-6F5ED4C2CCFA}"/>
                </a:ext>
              </a:extLst>
            </p:cNvPr>
            <p:cNvSpPr txBox="1"/>
            <p:nvPr/>
          </p:nvSpPr>
          <p:spPr>
            <a:xfrm>
              <a:off x="4821377" y="4698110"/>
              <a:ext cx="2432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AES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성능 </a:t>
              </a:r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(0.014 </a:t>
              </a:r>
              <a:r>
                <a:rPr lang="en-US" altLang="ko-KR" sz="14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ms</a:t>
              </a:r>
              <a:r>
                <a:rPr lang="ko-KR" altLang="en-US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이하</a:t>
              </a:r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)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462B69-823D-4BB3-AD91-D1EBAE123022}"/>
                </a:ext>
              </a:extLst>
            </p:cNvPr>
            <p:cNvSpPr txBox="1"/>
            <p:nvPr/>
          </p:nvSpPr>
          <p:spPr>
            <a:xfrm>
              <a:off x="8262162" y="4697325"/>
              <a:ext cx="2723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SPECK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성능 </a:t>
              </a:r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(0.006 </a:t>
              </a:r>
              <a:r>
                <a:rPr lang="en-US" altLang="ko-KR" sz="14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ms</a:t>
              </a:r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이하</a:t>
              </a:r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)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EFC41FB-3834-49E2-A77E-038800265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2429" y="1780606"/>
              <a:ext cx="3295048" cy="288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EE2B52-0001-B50A-C580-02165ABE141A}"/>
                </a:ext>
              </a:extLst>
            </p:cNvPr>
            <p:cNvSpPr txBox="1"/>
            <p:nvPr/>
          </p:nvSpPr>
          <p:spPr>
            <a:xfrm>
              <a:off x="1474684" y="4697325"/>
              <a:ext cx="2347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GCM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성능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(0.08ms</a:t>
              </a:r>
              <a:r>
                <a:rPr lang="ko-KR" altLang="en-US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이하</a:t>
              </a:r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)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6" name="17">
            <a:hlinkClick r:id="" action="ppaction://media"/>
            <a:extLst>
              <a:ext uri="{FF2B5EF4-FFF2-40B4-BE49-F238E27FC236}">
                <a16:creationId xmlns:a16="http://schemas.microsoft.com/office/drawing/2014/main" id="{26CCD6A2-A7B3-4C7B-9C77-D66CDDA64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55388" y="61150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0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316BED-0562-4EF8-930E-590A63FFAB8C}"/>
              </a:ext>
            </a:extLst>
          </p:cNvPr>
          <p:cNvSpPr/>
          <p:nvPr/>
        </p:nvSpPr>
        <p:spPr>
          <a:xfrm>
            <a:off x="1467421" y="2338018"/>
            <a:ext cx="8929049" cy="3482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A405-34A9-4D6B-96B6-DEEBA8B76AC4}"/>
              </a:ext>
            </a:extLst>
          </p:cNvPr>
          <p:cNvSpPr/>
          <p:nvPr/>
        </p:nvSpPr>
        <p:spPr>
          <a:xfrm>
            <a:off x="1850702" y="2060394"/>
            <a:ext cx="4117537" cy="538105"/>
          </a:xfrm>
          <a:prstGeom prst="roundRect">
            <a:avLst>
              <a:gd name="adj" fmla="val 3396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안전한 게임 통신 환경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033C1C-1DB7-4B3C-90F6-4837820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072434" cy="68807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6445C-3655-48DD-92C5-A198CD9966B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56D00283-76BC-47DE-A600-ABB1041C7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68795" y="2876123"/>
            <a:ext cx="4935001" cy="249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749A060-FF14-47C3-BEF8-06414F92A12F}"/>
              </a:ext>
            </a:extLst>
          </p:cNvPr>
          <p:cNvSpPr/>
          <p:nvPr/>
        </p:nvSpPr>
        <p:spPr>
          <a:xfrm>
            <a:off x="1968985" y="3338854"/>
            <a:ext cx="2398246" cy="1741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Handshake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Protocol</a:t>
            </a:r>
          </a:p>
        </p:txBody>
      </p:sp>
      <p:pic>
        <p:nvPicPr>
          <p:cNvPr id="5" name="18">
            <a:hlinkClick r:id="" action="ppaction://media"/>
            <a:extLst>
              <a:ext uri="{FF2B5EF4-FFF2-40B4-BE49-F238E27FC236}">
                <a16:creationId xmlns:a16="http://schemas.microsoft.com/office/drawing/2014/main" id="{5E030CD4-2610-41B0-A85A-C45351D1D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8713" y="59515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316BED-0562-4EF8-930E-590A63FFAB8C}"/>
              </a:ext>
            </a:extLst>
          </p:cNvPr>
          <p:cNvSpPr/>
          <p:nvPr/>
        </p:nvSpPr>
        <p:spPr>
          <a:xfrm>
            <a:off x="1467421" y="2338018"/>
            <a:ext cx="8929049" cy="3482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A405-34A9-4D6B-96B6-DEEBA8B76AC4}"/>
              </a:ext>
            </a:extLst>
          </p:cNvPr>
          <p:cNvSpPr/>
          <p:nvPr/>
        </p:nvSpPr>
        <p:spPr>
          <a:xfrm>
            <a:off x="1850702" y="2060394"/>
            <a:ext cx="4117537" cy="538105"/>
          </a:xfrm>
          <a:prstGeom prst="roundRect">
            <a:avLst>
              <a:gd name="adj" fmla="val 3396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어떤 블록 암호 알고리즘 사용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033C1C-1DB7-4B3C-90F6-4837820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072434" cy="68807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6445C-3655-48DD-92C5-A198CD9966B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6F43BA-6162-4636-AC76-B8832A677534}"/>
              </a:ext>
            </a:extLst>
          </p:cNvPr>
          <p:cNvGrpSpPr/>
          <p:nvPr/>
        </p:nvGrpSpPr>
        <p:grpSpPr>
          <a:xfrm>
            <a:off x="3123393" y="2974836"/>
            <a:ext cx="5617104" cy="2569331"/>
            <a:chOff x="2877142" y="2859577"/>
            <a:chExt cx="5617104" cy="2569331"/>
          </a:xfrm>
        </p:grpSpPr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917BA6D5-708B-44DF-AC75-83F61BD15327}"/>
                </a:ext>
              </a:extLst>
            </p:cNvPr>
            <p:cNvSpPr/>
            <p:nvPr/>
          </p:nvSpPr>
          <p:spPr>
            <a:xfrm flipH="1">
              <a:off x="5524576" y="3487857"/>
              <a:ext cx="322236" cy="48463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07A04C3-BE36-485D-96D7-A18851121475}"/>
                </a:ext>
              </a:extLst>
            </p:cNvPr>
            <p:cNvSpPr/>
            <p:nvPr/>
          </p:nvSpPr>
          <p:spPr>
            <a:xfrm>
              <a:off x="2877142" y="2859578"/>
              <a:ext cx="2398246" cy="174119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AES-GCM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암호화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  <a:p>
              <a:pPr algn="ctr"/>
              <a:r>
                <a:rPr lang="en-US" altLang="ko-KR" sz="28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0.08</a:t>
              </a:r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ms</a:t>
              </a:r>
              <a:endParaRPr lang="ko-KR" altLang="en-US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8E636D4-AD50-467B-B142-2E10F030E489}"/>
                </a:ext>
              </a:extLst>
            </p:cNvPr>
            <p:cNvSpPr/>
            <p:nvPr/>
          </p:nvSpPr>
          <p:spPr>
            <a:xfrm>
              <a:off x="6096000" y="2859577"/>
              <a:ext cx="2398246" cy="174119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일반적인 </a:t>
              </a:r>
              <a:r>
                <a:rPr lang="ko-KR" altLang="en-US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레이턴시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  <a:p>
              <a:pPr algn="ctr"/>
              <a:r>
                <a:rPr lang="en-US" altLang="ko-KR" sz="28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10</a:t>
              </a:r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ms</a:t>
              </a:r>
              <a:endParaRPr lang="ko-KR" altLang="en-US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6AC538B-D0F2-4B9C-B336-725A7002A54E}"/>
                </a:ext>
              </a:extLst>
            </p:cNvPr>
            <p:cNvGrpSpPr/>
            <p:nvPr/>
          </p:nvGrpSpPr>
          <p:grpSpPr>
            <a:xfrm>
              <a:off x="3166360" y="4944276"/>
              <a:ext cx="5038667" cy="484632"/>
              <a:chOff x="1531238" y="3185016"/>
              <a:chExt cx="7481354" cy="484632"/>
            </a:xfrm>
          </p:grpSpPr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A0719C32-EB00-4BD7-BF30-1936AB0F1C99}"/>
                  </a:ext>
                </a:extLst>
              </p:cNvPr>
              <p:cNvSpPr/>
              <p:nvPr/>
            </p:nvSpPr>
            <p:spPr>
              <a:xfrm>
                <a:off x="1531238" y="3185016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F413FC-0395-44EC-9F7F-A866D321A14B}"/>
                  </a:ext>
                </a:extLst>
              </p:cNvPr>
              <p:cNvSpPr/>
              <p:nvPr/>
            </p:nvSpPr>
            <p:spPr>
              <a:xfrm>
                <a:off x="2916592" y="324266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어떤 암호 알고리즘을 적용하더라도 </a:t>
                </a: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OK!</a:t>
                </a:r>
                <a:endPara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  <p:pic>
        <p:nvPicPr>
          <p:cNvPr id="5" name="19">
            <a:hlinkClick r:id="" action="ppaction://media"/>
            <a:extLst>
              <a:ext uri="{FF2B5EF4-FFF2-40B4-BE49-F238E27FC236}">
                <a16:creationId xmlns:a16="http://schemas.microsoft.com/office/drawing/2014/main" id="{7F732BD7-B13E-47C4-B3D8-2FEF6D6860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2375" y="60817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0D1F6-07A3-4FF1-89CE-AE550A1A5333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E5750A-65A1-031B-5975-230FCB7905D1}"/>
              </a:ext>
            </a:extLst>
          </p:cNvPr>
          <p:cNvSpPr txBox="1"/>
          <p:nvPr/>
        </p:nvSpPr>
        <p:spPr>
          <a:xfrm>
            <a:off x="2857231" y="6048991"/>
            <a:ext cx="272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적용 가능한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보안 기술 요구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1A9E2279-DFF2-0554-26D0-A2F60702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478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9324D11-1103-4EB4-B07E-631DA0CE1B7F}"/>
              </a:ext>
            </a:extLst>
          </p:cNvPr>
          <p:cNvGrpSpPr/>
          <p:nvPr/>
        </p:nvGrpSpPr>
        <p:grpSpPr>
          <a:xfrm>
            <a:off x="1803640" y="1629000"/>
            <a:ext cx="8584720" cy="3600000"/>
            <a:chOff x="1762350" y="1829900"/>
            <a:chExt cx="8584720" cy="3600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9DF6299-74C6-407D-B0B1-EDD7BCC3512E}"/>
                </a:ext>
              </a:extLst>
            </p:cNvPr>
            <p:cNvGrpSpPr/>
            <p:nvPr/>
          </p:nvGrpSpPr>
          <p:grpSpPr>
            <a:xfrm>
              <a:off x="1762350" y="1829900"/>
              <a:ext cx="8584720" cy="3600000"/>
              <a:chOff x="1859732" y="1797696"/>
              <a:chExt cx="8584720" cy="396000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B6BFE3F-22EE-41DD-8038-97DB30AAA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51904" y="1797696"/>
                <a:ext cx="3992548" cy="396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24A6436-1B54-D6F1-D5CC-96E952B762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859732" y="1797696"/>
                <a:ext cx="4305371" cy="3960000"/>
                <a:chOff x="677333" y="2248584"/>
                <a:chExt cx="4305371" cy="3795957"/>
              </a:xfrm>
            </p:grpSpPr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7BF3BCA9-F138-DC57-038E-CC93F54201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7333" y="2248584"/>
                  <a:ext cx="4305371" cy="3795957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08B4A220-E027-DE32-756A-695C1E116EA6}"/>
                    </a:ext>
                  </a:extLst>
                </p:cNvPr>
                <p:cNvSpPr/>
                <p:nvPr/>
              </p:nvSpPr>
              <p:spPr>
                <a:xfrm>
                  <a:off x="734601" y="2385444"/>
                  <a:ext cx="2187179" cy="28894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5C369784-BE7C-A9EC-4329-9779EA34D0B8}"/>
                    </a:ext>
                  </a:extLst>
                </p:cNvPr>
                <p:cNvSpPr/>
                <p:nvPr/>
              </p:nvSpPr>
              <p:spPr>
                <a:xfrm>
                  <a:off x="2568835" y="4437535"/>
                  <a:ext cx="565709" cy="18039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3FD75DF-B083-4B2D-B6A3-012BCD729262}"/>
                </a:ext>
              </a:extLst>
            </p:cNvPr>
            <p:cNvSpPr/>
            <p:nvPr/>
          </p:nvSpPr>
          <p:spPr>
            <a:xfrm>
              <a:off x="7391857" y="1829915"/>
              <a:ext cx="1697390" cy="23432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3B1325-E597-FCF4-E837-F5E647C38678}"/>
              </a:ext>
            </a:extLst>
          </p:cNvPr>
          <p:cNvSpPr txBox="1"/>
          <p:nvPr/>
        </p:nvSpPr>
        <p:spPr>
          <a:xfrm>
            <a:off x="2857231" y="5454329"/>
            <a:ext cx="483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게임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클라이언트</a:t>
            </a:r>
            <a:r>
              <a: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에 대한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보안 공격 사례 증대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AC96FF44-7B19-4F05-8C08-02E7CB3ADBDE}"/>
              </a:ext>
            </a:extLst>
          </p:cNvPr>
          <p:cNvSpPr/>
          <p:nvPr/>
        </p:nvSpPr>
        <p:spPr>
          <a:xfrm>
            <a:off x="1860908" y="6087145"/>
            <a:ext cx="765610" cy="29302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5D92539-C128-4A87-AAC1-4A079BA103E0}"/>
              </a:ext>
            </a:extLst>
          </p:cNvPr>
          <p:cNvSpPr/>
          <p:nvPr/>
        </p:nvSpPr>
        <p:spPr>
          <a:xfrm>
            <a:off x="1860908" y="5492483"/>
            <a:ext cx="765610" cy="29302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0239FE-8AE5-4464-B3C0-B0EF600AF045}"/>
              </a:ext>
            </a:extLst>
          </p:cNvPr>
          <p:cNvSpPr/>
          <p:nvPr/>
        </p:nvSpPr>
        <p:spPr>
          <a:xfrm>
            <a:off x="4843281" y="3704952"/>
            <a:ext cx="604791" cy="17108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5F9E1685-F391-442B-8D5E-06CCA26384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34671" y="5950313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167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3"/>
    </mc:Choice>
    <mc:Fallback xmlns="">
      <p:transition spd="slow" advTm="1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28" objId="2"/>
        <p14:stopEvt time="1553" objId="2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F4699-2BCA-4675-A1F4-E541C175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연구의 한계 및 향후 연구 방향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97DF68-E64E-4A5E-9F21-97DE2EBE12FD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0D0215-170F-46EB-968F-1448ABAD6719}"/>
              </a:ext>
            </a:extLst>
          </p:cNvPr>
          <p:cNvGrpSpPr/>
          <p:nvPr/>
        </p:nvGrpSpPr>
        <p:grpSpPr>
          <a:xfrm>
            <a:off x="1690294" y="2398893"/>
            <a:ext cx="7809610" cy="1320790"/>
            <a:chOff x="1690294" y="2165843"/>
            <a:chExt cx="7809610" cy="132079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93741CF-59E7-48B5-A828-5C6C817DECFA}"/>
                </a:ext>
              </a:extLst>
            </p:cNvPr>
            <p:cNvSpPr/>
            <p:nvPr/>
          </p:nvSpPr>
          <p:spPr>
            <a:xfrm>
              <a:off x="1690294" y="2165843"/>
              <a:ext cx="7809610" cy="132079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1EF92771-FE4B-4299-89E6-F60A49F95F83}"/>
                </a:ext>
              </a:extLst>
            </p:cNvPr>
            <p:cNvSpPr/>
            <p:nvPr/>
          </p:nvSpPr>
          <p:spPr>
            <a:xfrm>
              <a:off x="2746818" y="2931052"/>
              <a:ext cx="653438" cy="24231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0FFD175-2524-47EC-9DB5-53F14D1D74C4}"/>
                </a:ext>
              </a:extLst>
            </p:cNvPr>
            <p:cNvSpPr/>
            <p:nvPr/>
          </p:nvSpPr>
          <p:spPr>
            <a:xfrm>
              <a:off x="2445908" y="2302729"/>
              <a:ext cx="53949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성능 측정 환경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한정적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593FA2-62F2-4052-A3D2-47D165CE5876}"/>
                </a:ext>
              </a:extLst>
            </p:cNvPr>
            <p:cNvSpPr/>
            <p:nvPr/>
          </p:nvSpPr>
          <p:spPr>
            <a:xfrm>
              <a:off x="3544859" y="2729044"/>
              <a:ext cx="56374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다양한 네트워크 환경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에서 좀 더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복잡한 조건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으로 성능을 평가할 필요가 있음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.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40A253-99D8-4635-86DF-79735176FEE0}"/>
                </a:ext>
              </a:extLst>
            </p:cNvPr>
            <p:cNvSpPr txBox="1"/>
            <p:nvPr/>
          </p:nvSpPr>
          <p:spPr>
            <a:xfrm>
              <a:off x="1815468" y="2564628"/>
              <a:ext cx="505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sym typeface="Wingdings" panose="05000000000000000000" pitchFamily="2" charset="2"/>
                </a:rPr>
                <a:t>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4E3785-459B-49B0-A5ED-B78A5F7F49DC}"/>
              </a:ext>
            </a:extLst>
          </p:cNvPr>
          <p:cNvGrpSpPr/>
          <p:nvPr/>
        </p:nvGrpSpPr>
        <p:grpSpPr>
          <a:xfrm>
            <a:off x="1690294" y="4223383"/>
            <a:ext cx="7809610" cy="1320790"/>
            <a:chOff x="1690294" y="3751099"/>
            <a:chExt cx="7809610" cy="13207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CF7D7F-27A9-4325-B1EC-73F5CA1F05D6}"/>
                </a:ext>
              </a:extLst>
            </p:cNvPr>
            <p:cNvSpPr/>
            <p:nvPr/>
          </p:nvSpPr>
          <p:spPr>
            <a:xfrm>
              <a:off x="2445908" y="3882510"/>
              <a:ext cx="53949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ED65B48-5E09-41BC-A83E-FB48F129CCDD}"/>
                </a:ext>
              </a:extLst>
            </p:cNvPr>
            <p:cNvSpPr/>
            <p:nvPr/>
          </p:nvSpPr>
          <p:spPr>
            <a:xfrm>
              <a:off x="1690294" y="3751099"/>
              <a:ext cx="7809610" cy="132079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CB4ABB4-86BF-4E15-8908-2A02127A8C48}"/>
                </a:ext>
              </a:extLst>
            </p:cNvPr>
            <p:cNvSpPr/>
            <p:nvPr/>
          </p:nvSpPr>
          <p:spPr>
            <a:xfrm>
              <a:off x="2746818" y="4510833"/>
              <a:ext cx="653438" cy="24231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57D913-D102-4313-BA0D-8CA72F701975}"/>
                </a:ext>
              </a:extLst>
            </p:cNvPr>
            <p:cNvSpPr/>
            <p:nvPr/>
          </p:nvSpPr>
          <p:spPr>
            <a:xfrm>
              <a:off x="2445908" y="3882510"/>
              <a:ext cx="53949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적용되는 게임 종류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가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한정적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임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C3D932D-9609-4C4A-A725-D4BE8DED30DB}"/>
                </a:ext>
              </a:extLst>
            </p:cNvPr>
            <p:cNvSpPr/>
            <p:nvPr/>
          </p:nvSpPr>
          <p:spPr>
            <a:xfrm>
              <a:off x="3544858" y="4344463"/>
              <a:ext cx="56374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FPS, AOS 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장르 등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다양한 멀티플레이어 게임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에서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성능을 평가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할 필요가 있음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.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FB8B81-3EEC-4A65-BB6A-B587DC9B7A38}"/>
                </a:ext>
              </a:extLst>
            </p:cNvPr>
            <p:cNvSpPr txBox="1"/>
            <p:nvPr/>
          </p:nvSpPr>
          <p:spPr>
            <a:xfrm>
              <a:off x="1815468" y="4144409"/>
              <a:ext cx="505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sym typeface="Wingdings" panose="05000000000000000000" pitchFamily="2" charset="2"/>
                </a:rPr>
                <a:t>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6" name="20">
            <a:hlinkClick r:id="" action="ppaction://media"/>
            <a:extLst>
              <a:ext uri="{FF2B5EF4-FFF2-40B4-BE49-F238E27FC236}">
                <a16:creationId xmlns:a16="http://schemas.microsoft.com/office/drawing/2014/main" id="{58DBA78C-E507-46A6-99BB-1D22A5D61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5525" y="58308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FECA-3557-4C0E-8EF3-94DA6F67625D}"/>
              </a:ext>
            </a:extLst>
          </p:cNvPr>
          <p:cNvSpPr txBox="1"/>
          <p:nvPr/>
        </p:nvSpPr>
        <p:spPr>
          <a:xfrm>
            <a:off x="5069917" y="3136612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감사합니다</a:t>
            </a:r>
          </a:p>
        </p:txBody>
      </p:sp>
      <p:pic>
        <p:nvPicPr>
          <p:cNvPr id="3" name="21">
            <a:hlinkClick r:id="" action="ppaction://media"/>
            <a:extLst>
              <a:ext uri="{FF2B5EF4-FFF2-40B4-BE49-F238E27FC236}">
                <a16:creationId xmlns:a16="http://schemas.microsoft.com/office/drawing/2014/main" id="{E8C7890B-1DFD-47DC-9371-7DD5F2A99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0613" y="57864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81213-C2BC-4561-BE95-57D7F01B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895212" cy="75301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8EDEA-0838-4E4B-AD62-A593F5546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557218"/>
            <a:ext cx="8572500" cy="4829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A405EC0-681D-4D41-A7EE-D19CD65BF65F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0D308E21-EC9C-4F48-9FC3-4943DCEC3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0475" y="59944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28EB8-4C77-4F69-8191-3380F747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  <a:b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</a:b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61B8B7AF-BE45-4F1C-99FE-17531E01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512497"/>
            <a:ext cx="8572500" cy="48291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A00C92-FDA2-40BB-9A18-3A83E1BE81A3}"/>
              </a:ext>
            </a:extLst>
          </p:cNvPr>
          <p:cNvSpPr/>
          <p:nvPr/>
        </p:nvSpPr>
        <p:spPr>
          <a:xfrm>
            <a:off x="3029487" y="6581001"/>
            <a:ext cx="6133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https://www.youtube.com/watch?v=TbxY8U0O0bw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51C7B24-4D01-455E-9A64-959C5815051F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A8A040DF-4AC3-4E4E-96D9-02619F8BD6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3950" y="60388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4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1DCB6-53F3-4B71-A400-C58FCFED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618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34E884-C1E1-46FD-BA3B-F6BABB24B593}"/>
              </a:ext>
            </a:extLst>
          </p:cNvPr>
          <p:cNvGrpSpPr/>
          <p:nvPr/>
        </p:nvGrpSpPr>
        <p:grpSpPr>
          <a:xfrm>
            <a:off x="1937396" y="1909716"/>
            <a:ext cx="8317207" cy="4393438"/>
            <a:chOff x="1990760" y="2270178"/>
            <a:chExt cx="8317207" cy="4393438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F83A901-B62C-4C82-93CC-5835492108C4}"/>
                </a:ext>
              </a:extLst>
            </p:cNvPr>
            <p:cNvSpPr/>
            <p:nvPr/>
          </p:nvSpPr>
          <p:spPr>
            <a:xfrm>
              <a:off x="1990760" y="2539231"/>
              <a:ext cx="8317207" cy="412438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F2FD233-BBFE-4169-96FD-CB4326663ADD}"/>
                </a:ext>
              </a:extLst>
            </p:cNvPr>
            <p:cNvSpPr/>
            <p:nvPr/>
          </p:nvSpPr>
          <p:spPr>
            <a:xfrm>
              <a:off x="2642337" y="3166289"/>
              <a:ext cx="7014051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멀티플레이어 게임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환경 구성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및 개발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endPara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endPara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다양한 암호 알고리즘 구현</a:t>
              </a:r>
              <a:endPara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endPara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구현한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암호 알고리즘 검증 기술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개발</a:t>
              </a:r>
              <a:endPara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endPara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안전한 게임 통신 환경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구축 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(Handshake Protocol 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설계 및 적용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)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endParaRPr lang="en-US" altLang="ko-KR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endPara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다양한 블록 암호 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알고리즘 및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운영모드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적용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성능 비교</a:t>
              </a:r>
              <a:endPara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endParaRPr lang="en-US" altLang="ko-KR" dirty="0">
                <a:solidFill>
                  <a:schemeClr val="accent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marL="285750" indent="-285750">
                <a:buFont typeface="Wingdings" panose="05000000000000000000" pitchFamily="2" charset="2"/>
                <a:buChar char="u"/>
              </a:pPr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멀티플레이어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게임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에서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실제 적용 가능한 보안 솔루션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!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B88F4BF-03BB-4FC7-AACB-575529F49784}"/>
                </a:ext>
              </a:extLst>
            </p:cNvPr>
            <p:cNvSpPr/>
            <p:nvPr/>
          </p:nvSpPr>
          <p:spPr>
            <a:xfrm>
              <a:off x="2404156" y="2270178"/>
              <a:ext cx="7490414" cy="538105"/>
            </a:xfrm>
            <a:prstGeom prst="roundRect">
              <a:avLst>
                <a:gd name="adj" fmla="val 3396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MMORPG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게임의 보안 기술 개요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(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네트워크 보안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+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암호화 기술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)</a:t>
              </a: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E94FDA5-1D32-42AC-BA6C-E507342ECCE1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85CD57EE-76B8-4430-84DE-BD9930565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8863" y="59785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8E1A4-C145-4282-9A3D-88B1F8C6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214795" cy="87424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암호 알고리즘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9B1DAA-8C85-4844-84CF-382DF0A4F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937800"/>
              </p:ext>
            </p:extLst>
          </p:nvPr>
        </p:nvGraphicFramePr>
        <p:xfrm>
          <a:off x="2077324" y="2024707"/>
          <a:ext cx="8037352" cy="3148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409">
                  <a:extLst>
                    <a:ext uri="{9D8B030D-6E8A-4147-A177-3AD203B41FA5}">
                      <a16:colId xmlns:a16="http://schemas.microsoft.com/office/drawing/2014/main" val="3024362153"/>
                    </a:ext>
                  </a:extLst>
                </a:gridCol>
                <a:gridCol w="5097943">
                  <a:extLst>
                    <a:ext uri="{9D8B030D-6E8A-4147-A177-3AD203B41FA5}">
                      <a16:colId xmlns:a16="http://schemas.microsoft.com/office/drawing/2014/main" val="700212995"/>
                    </a:ext>
                  </a:extLst>
                </a:gridCol>
              </a:tblGrid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OTF ExtraBold" panose="020B0600000101010101" pitchFamily="34" charset="-127"/>
                          <a:ea typeface="나눔스퀘어라운드OTF ExtraBold" panose="020B0600000101010101" pitchFamily="34" charset="-127"/>
                        </a:rPr>
                        <a:t>암호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OTF ExtraBold" panose="020B0600000101010101" pitchFamily="34" charset="-127"/>
                          <a:ea typeface="나눔스퀘어라운드OTF ExtraBold" panose="020B0600000101010101" pitchFamily="34" charset="-127"/>
                        </a:rPr>
                        <a:t>종류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728521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전자 서명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ECDSA (P-256, SHA-256)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306086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키 교환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ECDH (P-256, SHA-256)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989795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키 유도 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HKDF (SHA-256)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055236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블록 암호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AES, ARIA, HIGHT, SPECK, TWINE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25888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블록 암호 운영모드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ECB, CBC, CFB, OFB, CTR, GCM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00131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94E1D6-F923-44B1-833F-7BF3360C3D2B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3A9D2D7-D53F-4F57-B197-A01960306ABA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46CA93-D903-4072-9E64-72090CEB8B8D}"/>
                </a:ext>
              </a:extLst>
            </p:cNvPr>
            <p:cNvSpPr txBox="1"/>
            <p:nvPr/>
          </p:nvSpPr>
          <p:spPr>
            <a:xfrm>
              <a:off x="3395453" y="5812998"/>
              <a:ext cx="3794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통신에 사용할 암호 알고리즘 구현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6D8059-DE43-451F-A9A0-9E6CF0D684AE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E3C78967-2141-4B01-9BED-004433940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2188" y="59229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844A1-5463-4F71-816E-8B4F5A3B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MMORPG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</a:t>
            </a:r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ACD34C1-CF35-4CB0-9B72-A943C463DED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4514" y="2050056"/>
            <a:ext cx="5731510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3281C3-0FBD-4C66-BF40-C93A6000A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833" y="2050056"/>
            <a:ext cx="5122609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A22F76F-80A3-4EBA-9EA4-8CBDF8FEF9A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68FE3C-46D4-4B79-A672-B6DFC85BC1F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F5A4B7-B196-440D-B3DB-3145240A0D99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4783E1-A990-4460-864D-1FFB223866EB}"/>
                </a:ext>
              </a:extLst>
            </p:cNvPr>
            <p:cNvSpPr txBox="1"/>
            <p:nvPr/>
          </p:nvSpPr>
          <p:spPr>
            <a:xfrm>
              <a:off x="1702644" y="5659110"/>
              <a:ext cx="22653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서버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: 		        IOCP </a:t>
              </a:r>
            </a:p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클라이언트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:   Unity</a:t>
              </a:r>
              <a:endPara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FDB693-F4FD-413D-98B0-CC8F966938CA}"/>
              </a:ext>
            </a:extLst>
          </p:cNvPr>
          <p:cNvSpPr txBox="1"/>
          <p:nvPr/>
        </p:nvSpPr>
        <p:spPr>
          <a:xfrm>
            <a:off x="3187943" y="52070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DD26E-9889-442D-B834-DD148C7C3CA9}"/>
              </a:ext>
            </a:extLst>
          </p:cNvPr>
          <p:cNvSpPr txBox="1"/>
          <p:nvPr/>
        </p:nvSpPr>
        <p:spPr>
          <a:xfrm>
            <a:off x="8480821" y="520632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클라이언트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1D1AC1-9993-464E-AAD2-5B030600487D}"/>
              </a:ext>
            </a:extLst>
          </p:cNvPr>
          <p:cNvSpPr txBox="1"/>
          <p:nvPr/>
        </p:nvSpPr>
        <p:spPr>
          <a:xfrm>
            <a:off x="5970158" y="5855574"/>
            <a:ext cx="2908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실제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MMORPG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환경 구현</a:t>
            </a:r>
          </a:p>
        </p:txBody>
      </p:sp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19ADCA13-3BF7-4682-9BAD-FF94E2DF1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602773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D4A71-CD57-4834-A77F-B922CFED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Handshake Protocol</a:t>
            </a: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D67A1F-44BE-4F74-B919-14AABC483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7334" y="1830545"/>
            <a:ext cx="6055526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1BA48A-63ED-4FFC-A64E-2FE00465E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572" y="1791515"/>
            <a:ext cx="4732860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60CED6-29E8-467A-A726-9CD2A15EB55E}"/>
              </a:ext>
            </a:extLst>
          </p:cNvPr>
          <p:cNvSpPr txBox="1"/>
          <p:nvPr/>
        </p:nvSpPr>
        <p:spPr>
          <a:xfrm>
            <a:off x="2507846" y="5035671"/>
            <a:ext cx="239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Handshake Protocol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9FF6C-1251-42B7-8CEB-DF6F36C36461}"/>
              </a:ext>
            </a:extLst>
          </p:cNvPr>
          <p:cNvSpPr txBox="1"/>
          <p:nvPr/>
        </p:nvSpPr>
        <p:spPr>
          <a:xfrm>
            <a:off x="8076751" y="5035671"/>
            <a:ext cx="239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 인증 과정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9E59A3-90E6-4DFB-BE71-27913E2E8CB6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4F41FE7-3C8B-4158-B469-D3F8F9ACC534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3008C8-F26B-42EA-BC38-18D07B46BB3E}"/>
                </a:ext>
              </a:extLst>
            </p:cNvPr>
            <p:cNvSpPr txBox="1"/>
            <p:nvPr/>
          </p:nvSpPr>
          <p:spPr>
            <a:xfrm>
              <a:off x="2726195" y="5812998"/>
              <a:ext cx="5133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CipherSuite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선택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서버 인증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키 교환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및 유도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542B9B-8907-46CB-9C81-C68B71033E7B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D3DFC439-A028-4804-885C-3030E6244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0378" y="585242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6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339E-593A-40D5-BF52-76CD39B1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 접속 환경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E3BF8-E67D-430B-82CC-668299E23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989000"/>
            <a:ext cx="4824274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55096D-C98B-4F37-98FD-55AA72327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89000"/>
            <a:ext cx="4824274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326199-4B6D-41DE-9DE4-26FB61A8178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BF055D-0655-48DA-A02B-2A25E818BAF4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144E2D9-D09C-4952-AF8A-78C829E3712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6F402B-7F61-4FD0-8414-7DC1FC9F7A26}"/>
                </a:ext>
              </a:extLst>
            </p:cNvPr>
            <p:cNvSpPr txBox="1"/>
            <p:nvPr/>
          </p:nvSpPr>
          <p:spPr>
            <a:xfrm>
              <a:off x="3583013" y="5812998"/>
              <a:ext cx="3419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게임 클라이언트는 유니티 사용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DE8F1C-B5CB-4181-BCBE-86C8E84597FC}"/>
              </a:ext>
            </a:extLst>
          </p:cNvPr>
          <p:cNvSpPr txBox="1"/>
          <p:nvPr/>
        </p:nvSpPr>
        <p:spPr>
          <a:xfrm>
            <a:off x="2443300" y="498748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로그인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72A03-1D7D-4F49-8756-F011534E2AE0}"/>
              </a:ext>
            </a:extLst>
          </p:cNvPr>
          <p:cNvSpPr txBox="1"/>
          <p:nvPr/>
        </p:nvSpPr>
        <p:spPr>
          <a:xfrm>
            <a:off x="7833113" y="4984761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방 입장 화면</a:t>
            </a:r>
          </a:p>
        </p:txBody>
      </p:sp>
      <p:pic>
        <p:nvPicPr>
          <p:cNvPr id="3" name="9">
            <a:hlinkClick r:id="" action="ppaction://media"/>
            <a:extLst>
              <a:ext uri="{FF2B5EF4-FFF2-40B4-BE49-F238E27FC236}">
                <a16:creationId xmlns:a16="http://schemas.microsoft.com/office/drawing/2014/main" id="{C82D3267-D437-443E-9AE7-036CDD9102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58737" y="58555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840</TotalTime>
  <Words>1750</Words>
  <Application>Microsoft Office PowerPoint</Application>
  <PresentationFormat>와이드스크린</PresentationFormat>
  <Paragraphs>280</Paragraphs>
  <Slides>21</Slides>
  <Notes>21</Notes>
  <HiddenSlides>0</HiddenSlides>
  <MMClips>21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HY그래픽M</vt:lpstr>
      <vt:lpstr>나눔스퀘어라운드OTF Bold</vt:lpstr>
      <vt:lpstr>나눔스퀘어라운드OTF ExtraBold</vt:lpstr>
      <vt:lpstr>맑은 고딕</vt:lpstr>
      <vt:lpstr>Arial</vt:lpstr>
      <vt:lpstr>Trebuchet MS</vt:lpstr>
      <vt:lpstr>Wingdings</vt:lpstr>
      <vt:lpstr>Wingdings 3</vt:lpstr>
      <vt:lpstr>패싯</vt:lpstr>
      <vt:lpstr>PowerPoint 프레젠테이션</vt:lpstr>
      <vt:lpstr>연구 배경 및 목적</vt:lpstr>
      <vt:lpstr>연구 배경 및 목적</vt:lpstr>
      <vt:lpstr>연구 배경 및 목적 </vt:lpstr>
      <vt:lpstr>연구 배경 및 목적</vt:lpstr>
      <vt:lpstr>구현 – 암호 알고리즘</vt:lpstr>
      <vt:lpstr>구현 – MMORPG 게임</vt:lpstr>
      <vt:lpstr>구현 - Handshake Protocol</vt:lpstr>
      <vt:lpstr>개발 과정 – 게임 접속 환경</vt:lpstr>
      <vt:lpstr>개발 과정 – 멀티플레이어 환경</vt:lpstr>
      <vt:lpstr>개발 과정 – 암호 알고리즘 </vt:lpstr>
      <vt:lpstr>개발 과정 – 구현 검증 기술</vt:lpstr>
      <vt:lpstr>개발 과정 – 게임 서버</vt:lpstr>
      <vt:lpstr>개발 과정 – Handshake Protocol</vt:lpstr>
      <vt:lpstr>개발 결과 – 안전한 게임 통신 환경</vt:lpstr>
      <vt:lpstr>개발 결과 – 안전한 게임 통신 환경</vt:lpstr>
      <vt:lpstr>개발 결과 – 블록 암호가 적용된 운영모드별 성능 비교</vt:lpstr>
      <vt:lpstr>결론</vt:lpstr>
      <vt:lpstr>결론</vt:lpstr>
      <vt:lpstr>연구의 한계 및 향후 연구 방향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고세화(Sehwa)</dc:creator>
  <cp:lastModifiedBy>고세화(Sehwa)</cp:lastModifiedBy>
  <cp:revision>588</cp:revision>
  <dcterms:created xsi:type="dcterms:W3CDTF">2024-10-22T07:47:30Z</dcterms:created>
  <dcterms:modified xsi:type="dcterms:W3CDTF">2024-10-25T09:29:06Z</dcterms:modified>
</cp:coreProperties>
</file>